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5"/>
  </p:notesMasterIdLst>
  <p:sldIdLst>
    <p:sldId id="258" r:id="rId2"/>
    <p:sldId id="259" r:id="rId3"/>
    <p:sldId id="260"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9A15F-1636-874E-A18D-8F287E9FF0BA}" v="58" dt="2025-04-10T12:42:33.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18" autoAdjust="0"/>
    <p:restoredTop sz="94422"/>
  </p:normalViewPr>
  <p:slideViewPr>
    <p:cSldViewPr snapToGrid="0">
      <p:cViewPr varScale="1">
        <p:scale>
          <a:sx n="75" d="100"/>
          <a:sy n="75" d="100"/>
        </p:scale>
        <p:origin x="694" y="2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C406-CD1F-554E-A1F8-9796690C30D5}" type="datetimeFigureOut">
              <a:rPr lang="en-US" smtClean="0"/>
              <a:t>9/19/2025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E57E7-62E1-2B4F-A3F0-FDEDF8982358}" type="slidenum">
              <a:rPr lang="en-US" smtClean="0"/>
              <a:t>‹#›</a:t>
            </a:fld>
            <a:endParaRPr lang="en-US"/>
          </a:p>
        </p:txBody>
      </p:sp>
    </p:spTree>
    <p:extLst>
      <p:ext uri="{BB962C8B-B14F-4D97-AF65-F5344CB8AC3E}">
        <p14:creationId xmlns:p14="http://schemas.microsoft.com/office/powerpoint/2010/main" val="19082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1</a:t>
            </a:fld>
            <a:endParaRPr lang="en-US"/>
          </a:p>
        </p:txBody>
      </p:sp>
    </p:spTree>
    <p:extLst>
      <p:ext uri="{BB962C8B-B14F-4D97-AF65-F5344CB8AC3E}">
        <p14:creationId xmlns:p14="http://schemas.microsoft.com/office/powerpoint/2010/main" val="71413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2</a:t>
            </a:fld>
            <a:endParaRPr lang="en-US"/>
          </a:p>
        </p:txBody>
      </p:sp>
    </p:spTree>
    <p:extLst>
      <p:ext uri="{BB962C8B-B14F-4D97-AF65-F5344CB8AC3E}">
        <p14:creationId xmlns:p14="http://schemas.microsoft.com/office/powerpoint/2010/main" val="267530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3</a:t>
            </a:fld>
            <a:endParaRPr lang="en-US"/>
          </a:p>
        </p:txBody>
      </p:sp>
    </p:spTree>
    <p:extLst>
      <p:ext uri="{BB962C8B-B14F-4D97-AF65-F5344CB8AC3E}">
        <p14:creationId xmlns:p14="http://schemas.microsoft.com/office/powerpoint/2010/main" val="698752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8625967-1B13-76EF-44DE-DACC770640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27092"/>
            <a:ext cx="247650" cy="10745892"/>
          </a:xfrm>
          <a:prstGeom prst="rect">
            <a:avLst/>
          </a:prstGeom>
        </p:spPr>
      </p:pic>
      <p:pic>
        <p:nvPicPr>
          <p:cNvPr id="3" name="Picture 2" descr="A black and white logo&#10;&#10;AI-generated content may be incorrect.">
            <a:extLst>
              <a:ext uri="{FF2B5EF4-FFF2-40B4-BE49-F238E27FC236}">
                <a16:creationId xmlns:a16="http://schemas.microsoft.com/office/drawing/2014/main" id="{C49C738E-1D78-AEC5-7BCB-0764784915C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8880" y="9852025"/>
            <a:ext cx="2154610" cy="676052"/>
          </a:xfrm>
          <a:prstGeom prst="rect">
            <a:avLst/>
          </a:prstGeom>
        </p:spPr>
      </p:pic>
      <p:sp>
        <p:nvSpPr>
          <p:cNvPr id="15" name="Text Placeholder 2">
            <a:extLst>
              <a:ext uri="{FF2B5EF4-FFF2-40B4-BE49-F238E27FC236}">
                <a16:creationId xmlns:a16="http://schemas.microsoft.com/office/drawing/2014/main" id="{68C3B7A6-A8AC-8554-4CD9-EC2098A8386C}"/>
              </a:ext>
            </a:extLst>
          </p:cNvPr>
          <p:cNvSpPr>
            <a:spLocks noGrp="1"/>
          </p:cNvSpPr>
          <p:nvPr>
            <p:ph type="body" sz="quarter" idx="10" hasCustomPrompt="1"/>
          </p:nvPr>
        </p:nvSpPr>
        <p:spPr>
          <a:xfrm>
            <a:off x="750793" y="1099590"/>
            <a:ext cx="4446849" cy="984885"/>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a:t>
            </a:r>
            <a:br>
              <a:rPr lang="en-GB" dirty="0"/>
            </a:br>
            <a:r>
              <a:rPr lang="en-GB" dirty="0"/>
              <a:t>to add title</a:t>
            </a:r>
            <a:endParaRPr lang="en-US" dirty="0"/>
          </a:p>
        </p:txBody>
      </p:sp>
      <p:sp>
        <p:nvSpPr>
          <p:cNvPr id="16" name="Text Placeholder 8">
            <a:extLst>
              <a:ext uri="{FF2B5EF4-FFF2-40B4-BE49-F238E27FC236}">
                <a16:creationId xmlns:a16="http://schemas.microsoft.com/office/drawing/2014/main" id="{E1883477-8518-53E5-8608-5CB5966218C0}"/>
              </a:ext>
            </a:extLst>
          </p:cNvPr>
          <p:cNvSpPr>
            <a:spLocks noGrp="1"/>
          </p:cNvSpPr>
          <p:nvPr>
            <p:ph type="body" sz="quarter" idx="11" hasCustomPrompt="1"/>
          </p:nvPr>
        </p:nvSpPr>
        <p:spPr>
          <a:xfrm>
            <a:off x="722313" y="2235200"/>
            <a:ext cx="4459287" cy="342900"/>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subtitle</a:t>
            </a:r>
            <a:endParaRPr lang="en-US" dirty="0"/>
          </a:p>
        </p:txBody>
      </p:sp>
      <p:sp>
        <p:nvSpPr>
          <p:cNvPr id="17" name="Text Placeholder 12">
            <a:extLst>
              <a:ext uri="{FF2B5EF4-FFF2-40B4-BE49-F238E27FC236}">
                <a16:creationId xmlns:a16="http://schemas.microsoft.com/office/drawing/2014/main" id="{81C78E8D-902D-456F-336E-C6C36C902D58}"/>
              </a:ext>
            </a:extLst>
          </p:cNvPr>
          <p:cNvSpPr>
            <a:spLocks noGrp="1"/>
          </p:cNvSpPr>
          <p:nvPr>
            <p:ph type="body" sz="quarter" idx="12" hasCustomPrompt="1"/>
          </p:nvPr>
        </p:nvSpPr>
        <p:spPr>
          <a:xfrm>
            <a:off x="722313" y="3079750"/>
            <a:ext cx="4459287" cy="247650"/>
          </a:xfrm>
          <a:prstGeom prst="rect">
            <a:avLst/>
          </a:prstGeom>
        </p:spPr>
        <p:txBody>
          <a:bodyPr lIns="0"/>
          <a:lstStyle>
            <a:lvl1pPr marL="0" indent="0">
              <a:buNone/>
              <a:defRPr sz="1400" b="1"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body text title</a:t>
            </a:r>
            <a:endParaRPr lang="en-US" dirty="0"/>
          </a:p>
        </p:txBody>
      </p:sp>
      <p:sp>
        <p:nvSpPr>
          <p:cNvPr id="18" name="Text Placeholder 7">
            <a:extLst>
              <a:ext uri="{FF2B5EF4-FFF2-40B4-BE49-F238E27FC236}">
                <a16:creationId xmlns:a16="http://schemas.microsoft.com/office/drawing/2014/main" id="{91D2C5EA-BE39-1FA9-59DD-19F356D83A03}"/>
              </a:ext>
            </a:extLst>
          </p:cNvPr>
          <p:cNvSpPr>
            <a:spLocks noGrp="1"/>
          </p:cNvSpPr>
          <p:nvPr>
            <p:ph type="body" sz="quarter" idx="16" hasCustomPrompt="1"/>
          </p:nvPr>
        </p:nvSpPr>
        <p:spPr>
          <a:xfrm>
            <a:off x="719667" y="3420533"/>
            <a:ext cx="4471765" cy="2582061"/>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lvl="0"/>
            <a:r>
              <a:rPr lang="en-GB" dirty="0"/>
              <a:t>Click here to add body text</a:t>
            </a:r>
          </a:p>
        </p:txBody>
      </p:sp>
    </p:spTree>
    <p:extLst>
      <p:ext uri="{BB962C8B-B14F-4D97-AF65-F5344CB8AC3E}">
        <p14:creationId xmlns:p14="http://schemas.microsoft.com/office/powerpoint/2010/main" val="24045954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226725"/>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592661"/>
            <a:ext cx="6522587" cy="861774"/>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s-ES" sz="2800" b="1" dirty="0">
                <a:solidFill>
                  <a:schemeClr val="accent2"/>
                </a:solidFill>
              </a:rPr>
              <a:t>Notas para la presentación</a:t>
            </a:r>
          </a:p>
          <a:p>
            <a:pPr lvl="0"/>
            <a:r>
              <a:rPr lang="es-ES" sz="2800" b="1" dirty="0">
                <a:solidFill>
                  <a:schemeClr val="accent2"/>
                </a:solidFill>
              </a:rPr>
              <a:t>sobre cambio climático</a:t>
            </a:r>
            <a:endParaRPr lang="en-GB" sz="2800" b="1" dirty="0">
              <a:solidFill>
                <a:schemeClr val="accent2"/>
              </a:solidFill>
            </a:endParaRPr>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2290607"/>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5" name="Text Placeholder 7">
            <a:extLst>
              <a:ext uri="{FF2B5EF4-FFF2-40B4-BE49-F238E27FC236}">
                <a16:creationId xmlns:a16="http://schemas.microsoft.com/office/drawing/2014/main" id="{51274A58-FE66-9BA4-299F-374C6974D3EB}"/>
              </a:ext>
            </a:extLst>
          </p:cNvPr>
          <p:cNvSpPr txBox="1">
            <a:spLocks/>
          </p:cNvSpPr>
          <p:nvPr/>
        </p:nvSpPr>
        <p:spPr>
          <a:xfrm>
            <a:off x="719666" y="1742073"/>
            <a:ext cx="1769533" cy="210858"/>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err="1"/>
              <a:t>Duración</a:t>
            </a:r>
            <a:r>
              <a:rPr lang="en-US" sz="950" b="1" dirty="0"/>
              <a:t>: </a:t>
            </a:r>
            <a:r>
              <a:rPr lang="en-US" sz="950" dirty="0"/>
              <a:t>45-60 </a:t>
            </a:r>
            <a:r>
              <a:rPr lang="en-US" sz="950" dirty="0" err="1"/>
              <a:t>minutos</a:t>
            </a:r>
            <a:r>
              <a:rPr lang="en-US" sz="950" dirty="0"/>
              <a:t>.</a:t>
            </a:r>
            <a:endParaRPr lang="en-GB" sz="950" dirty="0"/>
          </a:p>
        </p:txBody>
      </p:sp>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754857"/>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s-ES" sz="950" dirty="0"/>
              <a:t>Esta lección no pretende entrar en detalle en la ciencia sobre el clima, ya que esto resultaría muy complicado para niños de esta edad. El objetivo de esta sesión se centra en la introducción del concepto “cambio climático” y su significado en el mundo real, para finalizar transmitiendo sencillas acciones que los niños pueden hacer para ser más amables con el planeta.</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2384809"/>
            <a:ext cx="3280726"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err="1"/>
              <a:t>Objetivos</a:t>
            </a:r>
            <a:r>
              <a:rPr lang="en-GB" b="1" dirty="0"/>
              <a:t> de la </a:t>
            </a:r>
            <a:r>
              <a:rPr lang="en-GB" b="1" dirty="0" err="1"/>
              <a:t>lección</a:t>
            </a:r>
            <a:r>
              <a:rPr lang="en-GB" b="1" dirty="0"/>
              <a:t>:</a:t>
            </a:r>
            <a:endParaRPr lang="en-US" b="1" dirty="0"/>
          </a:p>
        </p:txBody>
      </p:sp>
      <p:sp>
        <p:nvSpPr>
          <p:cNvPr id="10" name="Text Placeholder 7">
            <a:extLst>
              <a:ext uri="{FF2B5EF4-FFF2-40B4-BE49-F238E27FC236}">
                <a16:creationId xmlns:a16="http://schemas.microsoft.com/office/drawing/2014/main" id="{F06E1E08-C9CB-F1B8-E05B-D214DED3D341}"/>
              </a:ext>
            </a:extLst>
          </p:cNvPr>
          <p:cNvSpPr txBox="1">
            <a:spLocks/>
          </p:cNvSpPr>
          <p:nvPr/>
        </p:nvSpPr>
        <p:spPr>
          <a:xfrm>
            <a:off x="719667" y="199778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err="1"/>
              <a:t>Edad</a:t>
            </a:r>
            <a:r>
              <a:rPr lang="en-US" sz="950" b="1" dirty="0"/>
              <a:t>: </a:t>
            </a:r>
            <a:r>
              <a:rPr lang="en-US" sz="950" dirty="0"/>
              <a:t>5-8 </a:t>
            </a:r>
            <a:r>
              <a:rPr lang="en-US" sz="950" dirty="0" err="1"/>
              <a:t>años</a:t>
            </a:r>
            <a:r>
              <a:rPr lang="en-US" sz="950" dirty="0"/>
              <a:t>.</a:t>
            </a:r>
            <a:endParaRPr lang="en-GB" sz="950" dirty="0"/>
          </a:p>
        </p:txBody>
      </p:sp>
      <p:cxnSp>
        <p:nvCxnSpPr>
          <p:cNvPr id="30" name="Straight Connector 29">
            <a:extLst>
              <a:ext uri="{FF2B5EF4-FFF2-40B4-BE49-F238E27FC236}">
                <a16:creationId xmlns:a16="http://schemas.microsoft.com/office/drawing/2014/main" id="{CC440466-3DD3-39F0-787A-FFF43600710F}"/>
              </a:ext>
            </a:extLst>
          </p:cNvPr>
          <p:cNvCxnSpPr>
            <a:cxnSpLocks/>
          </p:cNvCxnSpPr>
          <p:nvPr/>
        </p:nvCxnSpPr>
        <p:spPr>
          <a:xfrm>
            <a:off x="719667" y="3539851"/>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2" name="Text Placeholder 7">
            <a:extLst>
              <a:ext uri="{FF2B5EF4-FFF2-40B4-BE49-F238E27FC236}">
                <a16:creationId xmlns:a16="http://schemas.microsoft.com/office/drawing/2014/main" id="{E0E40768-C67B-27A9-2DCB-968C4ED2E2F8}"/>
              </a:ext>
            </a:extLst>
          </p:cNvPr>
          <p:cNvSpPr txBox="1">
            <a:spLocks/>
          </p:cNvSpPr>
          <p:nvPr/>
        </p:nvSpPr>
        <p:spPr>
          <a:xfrm>
            <a:off x="719667" y="4007488"/>
            <a:ext cx="6329340" cy="32500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s-ES" sz="950" dirty="0"/>
              <a:t>Este documento debe ser utilizado junto con la presentación de diapositivas, y sirve como guía para facilitar su uso.</a:t>
            </a:r>
            <a:endParaRPr lang="en-GB" sz="950" dirty="0"/>
          </a:p>
        </p:txBody>
      </p:sp>
      <p:sp>
        <p:nvSpPr>
          <p:cNvPr id="33" name="Text Placeholder 8">
            <a:extLst>
              <a:ext uri="{FF2B5EF4-FFF2-40B4-BE49-F238E27FC236}">
                <a16:creationId xmlns:a16="http://schemas.microsoft.com/office/drawing/2014/main" id="{E002F2D5-11D1-7C93-9391-3B2B4A493AF7}"/>
              </a:ext>
            </a:extLst>
          </p:cNvPr>
          <p:cNvSpPr txBox="1">
            <a:spLocks/>
          </p:cNvSpPr>
          <p:nvPr/>
        </p:nvSpPr>
        <p:spPr>
          <a:xfrm>
            <a:off x="722314" y="3637440"/>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Materials:</a:t>
            </a:r>
            <a:endParaRPr lang="en-US" b="1" dirty="0"/>
          </a:p>
        </p:txBody>
      </p:sp>
      <p:cxnSp>
        <p:nvCxnSpPr>
          <p:cNvPr id="34" name="Straight Connector 33">
            <a:extLst>
              <a:ext uri="{FF2B5EF4-FFF2-40B4-BE49-F238E27FC236}">
                <a16:creationId xmlns:a16="http://schemas.microsoft.com/office/drawing/2014/main" id="{08178F23-0448-33AD-D8AE-10E94E593B3D}"/>
              </a:ext>
            </a:extLst>
          </p:cNvPr>
          <p:cNvCxnSpPr>
            <a:cxnSpLocks/>
          </p:cNvCxnSpPr>
          <p:nvPr/>
        </p:nvCxnSpPr>
        <p:spPr>
          <a:xfrm>
            <a:off x="719667" y="4457638"/>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4956138"/>
            <a:ext cx="6329340" cy="353697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err="1"/>
              <a:t>Diapositiva</a:t>
            </a:r>
            <a:r>
              <a:rPr lang="en-US" sz="950" b="1" dirty="0"/>
              <a:t> 2:</a:t>
            </a:r>
            <a:r>
              <a:rPr lang="en-US" sz="500" b="1" dirty="0"/>
              <a:t> </a:t>
            </a:r>
          </a:p>
          <a:p>
            <a:pPr marL="0" indent="-252000">
              <a:lnSpc>
                <a:spcPts val="1140"/>
              </a:lnSpc>
              <a:buFont typeface="Arial" panose="020B0604020202020204" pitchFamily="34" charset="0"/>
              <a:buNone/>
            </a:pPr>
            <a:r>
              <a:rPr lang="es-ES" sz="950" dirty="0"/>
              <a:t>Orientación: Esta diapositiva pretende centrar la atención de los alumnos y hacerles pensar sobre el planeta Tierra y sus diferentes componentes: agua, tierra firme, atmósfera, etc. A través de preguntas abiertas, los estudiantes van descubriendo dichos componentes y pueden compartir sus conocimientos y generar nuevas preguntas para sus compañeros.</a:t>
            </a:r>
          </a:p>
          <a:p>
            <a:pPr marL="0" indent="-252000">
              <a:lnSpc>
                <a:spcPts val="1140"/>
              </a:lnSpc>
              <a:buFont typeface="Arial" panose="020B0604020202020204" pitchFamily="34" charset="0"/>
              <a:buNone/>
            </a:pPr>
            <a:endParaRPr lang="es-ES" sz="950" dirty="0"/>
          </a:p>
          <a:p>
            <a:pPr marL="0" indent="-252000">
              <a:lnSpc>
                <a:spcPts val="1140"/>
              </a:lnSpc>
              <a:buFont typeface="Arial" panose="020B0604020202020204" pitchFamily="34" charset="0"/>
              <a:buNone/>
            </a:pPr>
            <a:r>
              <a:rPr lang="es-ES" sz="950" dirty="0"/>
              <a:t>A continuación, se muestran algunos ejemplos de preguntas que pueden lanzarse en esta fase (adaptar en función de la edad y conocimientos previos):</a:t>
            </a:r>
          </a:p>
          <a:p>
            <a:pPr marL="0" indent="-252000">
              <a:lnSpc>
                <a:spcPts val="1140"/>
              </a:lnSpc>
              <a:buFont typeface="Arial" panose="020B0604020202020204" pitchFamily="34" charset="0"/>
              <a:buNone/>
            </a:pPr>
            <a:endParaRPr lang="es-ES" sz="950" dirty="0"/>
          </a:p>
          <a:p>
            <a:pPr marL="180000" indent="-180000">
              <a:lnSpc>
                <a:spcPct val="150000"/>
              </a:lnSpc>
            </a:pPr>
            <a:r>
              <a:rPr lang="es-ES" sz="950" dirty="0"/>
              <a:t>¿Qué veis en la pantalla?</a:t>
            </a:r>
          </a:p>
          <a:p>
            <a:pPr marL="180000" indent="-180000">
              <a:lnSpc>
                <a:spcPct val="150000"/>
              </a:lnSpc>
            </a:pPr>
            <a:r>
              <a:rPr lang="es-ES" sz="950" dirty="0"/>
              <a:t>¿Qué son las partes azules? ¿Qué animales viven en el mar y los océanos?</a:t>
            </a:r>
          </a:p>
          <a:p>
            <a:pPr marL="180000" indent="-180000">
              <a:lnSpc>
                <a:spcPct val="150000"/>
              </a:lnSpc>
            </a:pPr>
            <a:r>
              <a:rPr lang="es-ES" sz="950" dirty="0"/>
              <a:t>¿Qué son las partes verdes/amarillas? ¿Quién vive ahí? (¡Nosotros!)</a:t>
            </a:r>
          </a:p>
          <a:p>
            <a:pPr marL="180000" indent="-180000">
              <a:lnSpc>
                <a:spcPct val="150000"/>
              </a:lnSpc>
            </a:pPr>
            <a:r>
              <a:rPr lang="es-ES" sz="950" dirty="0"/>
              <a:t>¿Qué áreas son las más frías? (los polos)</a:t>
            </a:r>
          </a:p>
          <a:p>
            <a:pPr marL="180000" indent="-180000">
              <a:lnSpc>
                <a:spcPct val="150000"/>
              </a:lnSpc>
            </a:pPr>
            <a:r>
              <a:rPr lang="es-ES" sz="950" dirty="0"/>
              <a:t>¿Qué zonas son las más cálidas? (Ecuador y trópicos)</a:t>
            </a:r>
          </a:p>
          <a:p>
            <a:pPr marL="180000" indent="-180000">
              <a:lnSpc>
                <a:spcPct val="150000"/>
              </a:lnSpc>
            </a:pPr>
            <a:r>
              <a:rPr lang="es-ES" sz="950" dirty="0"/>
              <a:t>¿Qué son las zonas blancas? (Nubes)</a:t>
            </a:r>
          </a:p>
          <a:p>
            <a:pPr marL="0" indent="-252000">
              <a:lnSpc>
                <a:spcPts val="1140"/>
              </a:lnSpc>
              <a:buFontTx/>
              <a:buChar char="-"/>
            </a:pPr>
            <a:endParaRPr lang="es-ES" sz="950" dirty="0"/>
          </a:p>
          <a:p>
            <a:pPr marL="0" indent="-252000">
              <a:lnSpc>
                <a:spcPts val="1140"/>
              </a:lnSpc>
              <a:buFont typeface="Arial" panose="020B0604020202020204" pitchFamily="34" charset="0"/>
              <a:buNone/>
            </a:pPr>
            <a:r>
              <a:rPr lang="es-ES" sz="950" dirty="0"/>
              <a:t>En este punto, hablando de las nubes, podemos presentar la atmósfera que aparece como un anillo alrededor de la Tierra. La atmósfera rodea la tierra como un globo o una burbuja. Nos protege de os rayos del sol y el frío del espacio exterior. Además, dentro de esta burbuja está el aire que respiramos que tiene una composición determinada (Introducir gases, oxígeno, etc.). Cuando hacemos ciertas actividades rutinarias en nuestro día a día, generamos otros gases que emitimos a la atmósfera y pueden ser perjudiciales para nosotros y para el planeta.</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3:</a:t>
            </a:r>
          </a:p>
          <a:p>
            <a:pPr marL="0" indent="-252000">
              <a:lnSpc>
                <a:spcPts val="1140"/>
              </a:lnSpc>
              <a:buFont typeface="Arial" panose="020B0604020202020204" pitchFamily="34" charset="0"/>
              <a:buNone/>
            </a:pPr>
            <a:r>
              <a:rPr lang="es-ES" sz="950" dirty="0"/>
              <a:t>Orientación: ¡La Tierra está cambiando! Estos gases hacen que la </a:t>
            </a:r>
            <a:r>
              <a:rPr lang="es-ES" sz="950" dirty="0" err="1"/>
              <a:t>Tierrra</a:t>
            </a:r>
            <a:r>
              <a:rPr lang="es-ES" sz="950" dirty="0"/>
              <a:t> esté cada vez más y más caliente, causando problemas en el planeta. Esto es lo que se conoce como cambio climático.</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4:</a:t>
            </a:r>
          </a:p>
          <a:p>
            <a:pPr marL="0" indent="-252000">
              <a:lnSpc>
                <a:spcPts val="1140"/>
              </a:lnSpc>
              <a:buFont typeface="Arial" panose="020B0604020202020204" pitchFamily="34" charset="0"/>
              <a:buNone/>
            </a:pPr>
            <a:r>
              <a:rPr lang="es-ES" sz="950" dirty="0"/>
              <a:t>Orientación: Esta diapositiva pretende que los alumnos piensen en la forma en la que el planeta está cambiando, usando como ejemplo los osos polares en el ártico, ya que probablemente estarán familiarizados con este problema.</a:t>
            </a:r>
            <a:endParaRPr lang="en-GB" sz="950" dirty="0"/>
          </a:p>
        </p:txBody>
      </p:sp>
      <p:sp>
        <p:nvSpPr>
          <p:cNvPr id="36" name="Text Placeholder 8">
            <a:extLst>
              <a:ext uri="{FF2B5EF4-FFF2-40B4-BE49-F238E27FC236}">
                <a16:creationId xmlns:a16="http://schemas.microsoft.com/office/drawing/2014/main" id="{FAE12065-DA1B-A79E-9235-90288C7E5CFF}"/>
              </a:ext>
            </a:extLst>
          </p:cNvPr>
          <p:cNvSpPr txBox="1">
            <a:spLocks/>
          </p:cNvSpPr>
          <p:nvPr/>
        </p:nvSpPr>
        <p:spPr>
          <a:xfrm>
            <a:off x="722314" y="4555227"/>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The procedure:</a:t>
            </a:r>
            <a:endParaRPr lang="en-US" b="1" dirty="0"/>
          </a:p>
        </p:txBody>
      </p:sp>
    </p:spTree>
    <p:extLst>
      <p:ext uri="{BB962C8B-B14F-4D97-AF65-F5344CB8AC3E}">
        <p14:creationId xmlns:p14="http://schemas.microsoft.com/office/powerpoint/2010/main" val="200878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579750"/>
            <a:ext cx="6483773" cy="9031610"/>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s-ES" sz="950" dirty="0"/>
              <a:t>Pida a los alumnos que miren a la imagen y digan qué es lo que imaginan cuando piensan en el ártico. ¿Cómo es?¿Cómo lo describirías? (Frío, con nieve, hielo, osos polares, icebergs…).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5:</a:t>
            </a:r>
          </a:p>
          <a:p>
            <a:pPr marL="0" indent="-252000">
              <a:lnSpc>
                <a:spcPts val="1140"/>
              </a:lnSpc>
              <a:buFont typeface="Arial" panose="020B0604020202020204" pitchFamily="34" charset="0"/>
              <a:buNone/>
            </a:pPr>
            <a:r>
              <a:rPr lang="es-ES" sz="950" dirty="0"/>
              <a:t>Orientación: Esta diapositiva mostrará a los alumnos la realidad del ártico, que probablemente no es la que pensaban. Hay poca nieve y hielo a cause del cambio climático.</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6:</a:t>
            </a:r>
          </a:p>
          <a:p>
            <a:pPr marL="0" indent="-252000">
              <a:lnSpc>
                <a:spcPts val="1140"/>
              </a:lnSpc>
              <a:buFont typeface="Arial" panose="020B0604020202020204" pitchFamily="34" charset="0"/>
              <a:buNone/>
            </a:pPr>
            <a:r>
              <a:rPr lang="es-ES" sz="950" dirty="0"/>
              <a:t>Orientación: Esta diapositiva continuará mostrando a los alumnos los impactos del cambio climático con la idea de que, de forma sencilla, puedan comprender el contexto actual y la situación global.</a:t>
            </a:r>
          </a:p>
          <a:p>
            <a:pPr marL="0" indent="-252000">
              <a:lnSpc>
                <a:spcPts val="1140"/>
              </a:lnSpc>
              <a:buFont typeface="Arial" panose="020B0604020202020204" pitchFamily="34" charset="0"/>
              <a:buNone/>
            </a:pPr>
            <a:r>
              <a:rPr lang="es-ES" sz="950" dirty="0"/>
              <a:t>En primer lugar, vamos a poner la atención en el sol, preguntando a los alumnos qué es y qué hace. ¡Nos mantiene calientes!</a:t>
            </a:r>
          </a:p>
          <a:p>
            <a:pPr marL="0" indent="-252000">
              <a:lnSpc>
                <a:spcPts val="1140"/>
              </a:lnSpc>
              <a:buFont typeface="Arial" panose="020B0604020202020204" pitchFamily="34" charset="0"/>
              <a:buNone/>
            </a:pPr>
            <a:endParaRPr lang="es-ES" sz="950" dirty="0"/>
          </a:p>
          <a:p>
            <a:pPr marL="0" indent="-252000">
              <a:lnSpc>
                <a:spcPts val="1140"/>
              </a:lnSpc>
              <a:buFont typeface="Arial" panose="020B0604020202020204" pitchFamily="34" charset="0"/>
              <a:buNone/>
            </a:pPr>
            <a:r>
              <a:rPr lang="es-ES" sz="950" dirty="0"/>
              <a:t>Pregúnteles si han notado que los veranos son cada vez más cálidos. Si es así, pregúnteles por qué creen que está ocurriendo esto. ¡Es por culpa del cambio climático! ¿Qué significa este calentamiento para los humanos? ¿Qué efectos puede tener que cada vez haga más calor?¿Cómo os sentís cuando hace mucho calor? Puede que digan que tienen que beber más agua o que se queman por el sol.</a:t>
            </a:r>
          </a:p>
          <a:p>
            <a:pPr marL="0" indent="-252000">
              <a:lnSpc>
                <a:spcPts val="1140"/>
              </a:lnSpc>
              <a:buFont typeface="Arial" panose="020B0604020202020204" pitchFamily="34" charset="0"/>
              <a:buNone/>
            </a:pPr>
            <a:r>
              <a:rPr lang="es-ES" sz="950" dirty="0"/>
              <a:t>Entonces, hágales pensar en qué efectos puede tener en el planeta.</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7:</a:t>
            </a:r>
          </a:p>
          <a:p>
            <a:pPr marL="0" indent="-252000">
              <a:lnSpc>
                <a:spcPts val="1140"/>
              </a:lnSpc>
              <a:buFont typeface="Arial" panose="020B0604020202020204" pitchFamily="34" charset="0"/>
              <a:buNone/>
            </a:pPr>
            <a:r>
              <a:rPr lang="es-ES" sz="950" dirty="0"/>
              <a:t>Orientación: El objetivo de esta diapositiva es hacerles pensar en las causas del cambio climático de forma sencilla.</a:t>
            </a:r>
          </a:p>
          <a:p>
            <a:pPr marL="0" indent="-252000">
              <a:lnSpc>
                <a:spcPts val="1140"/>
              </a:lnSpc>
              <a:buFont typeface="Arial" panose="020B0604020202020204" pitchFamily="34" charset="0"/>
              <a:buNone/>
            </a:pPr>
            <a:endParaRPr lang="es-ES" sz="950" dirty="0"/>
          </a:p>
          <a:p>
            <a:pPr marL="180000" indent="-180000">
              <a:lnSpc>
                <a:spcPts val="1400"/>
              </a:lnSpc>
            </a:pPr>
            <a:r>
              <a:rPr lang="es-ES" sz="950" dirty="0"/>
              <a:t>Coches: El uso del coche genera contaminación, emitiendo gases perjudiciales a la atmósfera.</a:t>
            </a:r>
          </a:p>
          <a:p>
            <a:pPr marL="180000" indent="-180000">
              <a:lnSpc>
                <a:spcPts val="1400"/>
              </a:lnSpc>
            </a:pPr>
            <a:r>
              <a:rPr lang="es-ES" sz="950" dirty="0"/>
              <a:t>Vacas: ¡las vacas generan metano cuando se tiran pedos! (Explicar que el metano contribuye más al cambio climático que el dióxido de carbono).</a:t>
            </a:r>
          </a:p>
          <a:p>
            <a:pPr marL="180000" indent="-180000">
              <a:lnSpc>
                <a:spcPts val="1400"/>
              </a:lnSpc>
            </a:pPr>
            <a:r>
              <a:rPr lang="es-ES" sz="950" dirty="0"/>
              <a:t>Central eléctrica: ¿Qué es esto? ¿Qué se produce aquí? Es una central que produce energía para que podamos alimentar cosas que utilizamos todos los días. ¿Qué cosas funcionan con electricidad? Hágales pensar qué cosas utilizan que necesitan electricidad para funcionar.</a:t>
            </a:r>
          </a:p>
          <a:p>
            <a:pPr marL="180000" indent="-180000">
              <a:lnSpc>
                <a:spcPts val="1400"/>
              </a:lnSpc>
            </a:pPr>
            <a:r>
              <a:rPr lang="es-ES" sz="950" dirty="0"/>
              <a:t>Árbol: ¿Qué es esto? Esto es la deforestación. La deforestación ocurre cuando cortamos árboles y destruimos bosques para construir otras cosas o para usar la madera. ¿Para qué utilizamos madera? ¿Qué problemas puede causar? ¿Conoces animales que viven en el bosque?</a:t>
            </a:r>
          </a:p>
          <a:p>
            <a:pPr marL="180000" indent="-180000">
              <a:lnSpc>
                <a:spcPts val="1400"/>
              </a:lnSpc>
            </a:pPr>
            <a:r>
              <a:rPr lang="es-ES" sz="950" dirty="0"/>
              <a:t>Más personas: Un mayor número de personas implica más coches, más vacas para alimentarlos, más electricidad para abastecerlos, lo que implica, en definitiva, más cambio climático.</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8:</a:t>
            </a:r>
          </a:p>
          <a:p>
            <a:pPr marL="0" indent="-252000">
              <a:lnSpc>
                <a:spcPts val="1140"/>
              </a:lnSpc>
              <a:buFont typeface="Arial" panose="020B0604020202020204" pitchFamily="34" charset="0"/>
              <a:buNone/>
            </a:pPr>
            <a:r>
              <a:rPr lang="es-ES" sz="950" dirty="0"/>
              <a:t>Orientación: En parejas o tríos, los alumnos traten de imaginar qué pueden hacer para dejar de dañar el planeta. Tras unos minutos, los alumnos comparten sus ideas con la clase. Este tema se tratará en más detalle en las próximas diapositivas en las que podrán ver si han acertado con sus ideas.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err="1"/>
              <a:t>Diapositiva</a:t>
            </a:r>
            <a:r>
              <a:rPr lang="en-US" sz="950" b="1" dirty="0"/>
              <a:t> 9:</a:t>
            </a:r>
          </a:p>
          <a:p>
            <a:pPr marL="0" indent="-252000">
              <a:lnSpc>
                <a:spcPts val="1140"/>
              </a:lnSpc>
              <a:buFont typeface="Arial" panose="020B0604020202020204" pitchFamily="34" charset="0"/>
              <a:buNone/>
            </a:pPr>
            <a:r>
              <a:rPr lang="es-ES" sz="950" dirty="0"/>
              <a:t>Orientación: Esta diapositiva muestra tres simples formas para reducir nuestro impacto en el planeta:</a:t>
            </a:r>
          </a:p>
          <a:p>
            <a:pPr marL="0" indent="-252000">
              <a:lnSpc>
                <a:spcPts val="1140"/>
              </a:lnSpc>
              <a:buFont typeface="Arial" panose="020B0604020202020204" pitchFamily="34" charset="0"/>
              <a:buNone/>
            </a:pPr>
            <a:endParaRPr lang="es-ES" sz="950" dirty="0"/>
          </a:p>
          <a:p>
            <a:pPr marL="180000" indent="-180000">
              <a:lnSpc>
                <a:spcPts val="1400"/>
              </a:lnSpc>
              <a:buFont typeface="+mj-lt"/>
              <a:buAutoNum type="arabicPeriod"/>
            </a:pPr>
            <a:r>
              <a:rPr lang="es-ES" sz="950" dirty="0"/>
              <a:t>¿Cómo puedes usar menos electricidad? Pida ideas y sugerencias a sus alumnos. Por ejemplo, apagar las luces, desenchufar cargadores, apagar la tele, etc.</a:t>
            </a:r>
          </a:p>
          <a:p>
            <a:pPr marL="180000" indent="-180000">
              <a:lnSpc>
                <a:spcPts val="1400"/>
              </a:lnSpc>
              <a:buFont typeface="+mj-lt"/>
              <a:buAutoNum type="arabicPeriod"/>
            </a:pPr>
            <a:r>
              <a:rPr lang="es-ES" sz="950" dirty="0"/>
              <a:t>¿Cómo puedes usar menos el coche? Ir en bici o ir andando al colegio.</a:t>
            </a:r>
          </a:p>
          <a:p>
            <a:pPr marL="180000" indent="-180000">
              <a:lnSpc>
                <a:spcPts val="1400"/>
              </a:lnSpc>
              <a:buFont typeface="+mj-lt"/>
              <a:buAutoNum type="arabicPeriod"/>
            </a:pPr>
            <a:r>
              <a:rPr lang="es-ES" sz="950" dirty="0"/>
              <a:t>¿Quién come carne? ¿Comes carne todos los días? ¿Qué tal si reducimos la ingesta de carne y no tomamos carne todos los lunes? Menos consumo de carne= menos cambio climático.</a:t>
            </a:r>
          </a:p>
          <a:p>
            <a:pPr marL="180000" indent="-180000">
              <a:lnSpc>
                <a:spcPts val="1400"/>
              </a:lnSpc>
              <a:buFont typeface="+mj-lt"/>
              <a:buAutoNum type="arabicPeriod"/>
            </a:pPr>
            <a:endParaRPr lang="en-US" sz="950" b="1" dirty="0"/>
          </a:p>
          <a:p>
            <a:pPr marL="0" indent="-252000">
              <a:lnSpc>
                <a:spcPts val="1140"/>
              </a:lnSpc>
              <a:buFont typeface="Arial" panose="020B0604020202020204" pitchFamily="34" charset="0"/>
              <a:buNone/>
            </a:pPr>
            <a:r>
              <a:rPr lang="en-US" sz="950" b="1" dirty="0" err="1"/>
              <a:t>Diapositiva</a:t>
            </a:r>
            <a:r>
              <a:rPr lang="en-US" sz="950" b="1" dirty="0"/>
              <a:t> 10:</a:t>
            </a:r>
          </a:p>
          <a:p>
            <a:pPr marL="0" indent="-252000">
              <a:lnSpc>
                <a:spcPts val="1140"/>
              </a:lnSpc>
              <a:buFont typeface="Arial" panose="020B0604020202020204" pitchFamily="34" charset="0"/>
              <a:buNone/>
            </a:pPr>
            <a:r>
              <a:rPr lang="es-ES" sz="950" dirty="0"/>
              <a:t>Orientación: Esta diapositiva introduce la importancia y los beneficios que plantar árboles puede brindar más allá de la lucha contra el cambio climático.</a:t>
            </a:r>
          </a:p>
          <a:p>
            <a:pPr marL="0" indent="-252000">
              <a:lnSpc>
                <a:spcPts val="1140"/>
              </a:lnSpc>
              <a:buFont typeface="Arial" panose="020B0604020202020204" pitchFamily="34" charset="0"/>
              <a:buNone/>
            </a:pPr>
            <a:r>
              <a:rPr lang="es-ES" sz="950" dirty="0"/>
              <a:t>¿Por qué son importantes los árboles?</a:t>
            </a:r>
            <a:br>
              <a:rPr lang="en-US" sz="950" dirty="0"/>
            </a:br>
            <a:endParaRPr lang="en-US" sz="950" dirty="0"/>
          </a:p>
          <a:p>
            <a:pPr>
              <a:lnSpc>
                <a:spcPts val="1500"/>
              </a:lnSpc>
            </a:pPr>
            <a:r>
              <a:rPr lang="es-ES" sz="950" dirty="0"/>
              <a:t>Los árboles son el hogar de muchos animales. ¿Puedes nombrar animales que vivan o pasen la mayor parte del tiempo en los árboles? (pájaros, monos, etc.)</a:t>
            </a:r>
          </a:p>
          <a:p>
            <a:pPr>
              <a:lnSpc>
                <a:spcPts val="1500"/>
              </a:lnSpc>
            </a:pPr>
            <a:r>
              <a:rPr lang="es-ES" sz="950" dirty="0"/>
              <a:t>Los árboles son el origen de muchas de las medicinas que tomamos. ¿Habéis estado malos alguna vez y habéis tenido que tomar medicamentos? Los bosques proporcionan ingredientes para el 25 % de nuestras medicinas.</a:t>
            </a:r>
            <a:endParaRPr lang="en-GB" sz="950" dirty="0"/>
          </a:p>
        </p:txBody>
      </p:sp>
    </p:spTree>
    <p:extLst>
      <p:ext uri="{BB962C8B-B14F-4D97-AF65-F5344CB8AC3E}">
        <p14:creationId xmlns:p14="http://schemas.microsoft.com/office/powerpoint/2010/main" val="17847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802270"/>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s-ES" sz="950" b="1" dirty="0"/>
              <a:t>¡Comprométete! </a:t>
            </a:r>
            <a:r>
              <a:rPr lang="es-ES" sz="950" dirty="0"/>
              <a:t>Pida a los alumnos que piensen en cómo pueden ayudar a proteger el planeta y que escriban su(s) compromiso(s) en un papel. Puede ser desde una sencilla acción a algo más complejo. Cuando hayan escrito/dibujado su compromiso, pídales que lo compartan con la clase. Una vez todos hayan explicado cuál es su compromiso, recoja los documentos y cree un árbol con todos ellos para exponer en la clase y recordarles sobre su compromiso.</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2432222"/>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err="1"/>
              <a:t>Actividad</a:t>
            </a:r>
            <a:r>
              <a:rPr lang="en-GB" b="1" dirty="0"/>
              <a:t> final:</a:t>
            </a:r>
            <a:endParaRPr lang="en-US" b="1" dirty="0"/>
          </a:p>
        </p:txBody>
      </p:sp>
      <p:cxnSp>
        <p:nvCxnSpPr>
          <p:cNvPr id="17" name="Straight Connector 16">
            <a:extLst>
              <a:ext uri="{FF2B5EF4-FFF2-40B4-BE49-F238E27FC236}">
                <a16:creationId xmlns:a16="http://schemas.microsoft.com/office/drawing/2014/main" id="{3383AC17-6BD5-260F-0B76-6D36B623D614}"/>
              </a:ext>
            </a:extLst>
          </p:cNvPr>
          <p:cNvCxnSpPr>
            <a:cxnSpLocks/>
          </p:cNvCxnSpPr>
          <p:nvPr/>
        </p:nvCxnSpPr>
        <p:spPr>
          <a:xfrm>
            <a:off x="719667" y="3682530"/>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5" name="Text Placeholder 7">
            <a:extLst>
              <a:ext uri="{FF2B5EF4-FFF2-40B4-BE49-F238E27FC236}">
                <a16:creationId xmlns:a16="http://schemas.microsoft.com/office/drawing/2014/main" id="{C69B62F0-8AC4-C27D-1044-D2C4DA3E55C4}"/>
              </a:ext>
            </a:extLst>
          </p:cNvPr>
          <p:cNvSpPr txBox="1">
            <a:spLocks/>
          </p:cNvSpPr>
          <p:nvPr/>
        </p:nvSpPr>
        <p:spPr>
          <a:xfrm>
            <a:off x="719667" y="4197581"/>
            <a:ext cx="6329340" cy="1424288"/>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s-ES" sz="950" dirty="0"/>
              <a:t>Para el rango de edad más bajo, el bajo conocimiento de los alumnos sobre temas relacionados con el entorno y el planeta puede dificultar que se genere una conversación sobre cómo está cambiando el planeta. Para solucionar este problema, la presentación puede adaptarse de forma que el nivel de detalle puede ajustarse de acuerdo con la edad de los alumnos. Por ejemplo, los niños pueden pensar sobre los animales que conocen o cosas de la vida cotidiana que pueden ayudarles a entender el concepto de cambio climático, permitiéndoles alcanzar un objetivo de aprendizaje.</a:t>
            </a:r>
          </a:p>
          <a:p>
            <a:endParaRPr lang="es-ES" sz="950" dirty="0"/>
          </a:p>
          <a:p>
            <a:r>
              <a:rPr lang="es-ES" sz="950" dirty="0"/>
              <a:t>Crear el árbol de los compromisos medioambientales puede no ser posible en condiciones de aprendizaje desde casa (online). Si esto ocurre, pida a los padres de sus alumnos que </a:t>
            </a:r>
            <a:r>
              <a:rPr lang="es-ES" sz="950" dirty="0" err="1"/>
              <a:t>cren</a:t>
            </a:r>
            <a:r>
              <a:rPr lang="es-ES" sz="950" dirty="0"/>
              <a:t> uno en casa, o al menos tengan los compromisos en un lugar visible para que no se olviden de cumplirlos en sus actividades diarias.</a:t>
            </a:r>
            <a:endParaRPr lang="en-GB" sz="950" dirty="0"/>
          </a:p>
        </p:txBody>
      </p:sp>
      <p:sp>
        <p:nvSpPr>
          <p:cNvPr id="26" name="Text Placeholder 8">
            <a:extLst>
              <a:ext uri="{FF2B5EF4-FFF2-40B4-BE49-F238E27FC236}">
                <a16:creationId xmlns:a16="http://schemas.microsoft.com/office/drawing/2014/main" id="{33982950-DB92-2E72-3B30-FB5288F71817}"/>
              </a:ext>
            </a:extLst>
          </p:cNvPr>
          <p:cNvSpPr txBox="1">
            <a:spLocks/>
          </p:cNvSpPr>
          <p:nvPr/>
        </p:nvSpPr>
        <p:spPr>
          <a:xfrm>
            <a:off x="722313" y="3827534"/>
            <a:ext cx="4608299"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err="1"/>
              <a:t>Problemas</a:t>
            </a:r>
            <a:r>
              <a:rPr lang="en-GB" b="1" dirty="0"/>
              <a:t> </a:t>
            </a:r>
            <a:r>
              <a:rPr lang="en-GB" b="1" dirty="0" err="1"/>
              <a:t>potenciales</a:t>
            </a:r>
            <a:r>
              <a:rPr lang="en-GB" b="1" dirty="0"/>
              <a:t>/</a:t>
            </a:r>
            <a:r>
              <a:rPr lang="en-GB" b="1" dirty="0" err="1"/>
              <a:t>Soluciones</a:t>
            </a:r>
            <a:r>
              <a:rPr lang="en-GB" b="1" dirty="0"/>
              <a:t>:</a:t>
            </a:r>
            <a:endParaRPr lang="en-US" b="1" dirty="0"/>
          </a:p>
        </p:txBody>
      </p:sp>
      <p:sp>
        <p:nvSpPr>
          <p:cNvPr id="4" name="Rectangle 3">
            <a:extLst>
              <a:ext uri="{FF2B5EF4-FFF2-40B4-BE49-F238E27FC236}">
                <a16:creationId xmlns:a16="http://schemas.microsoft.com/office/drawing/2014/main" id="{9D7BA848-24E3-AB57-2A53-4AADED0E8701}"/>
              </a:ext>
            </a:extLst>
          </p:cNvPr>
          <p:cNvSpPr/>
          <p:nvPr/>
        </p:nvSpPr>
        <p:spPr>
          <a:xfrm>
            <a:off x="719667" y="6208037"/>
            <a:ext cx="6329340" cy="1424288"/>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6" name="Text Placeholder 7">
            <a:extLst>
              <a:ext uri="{FF2B5EF4-FFF2-40B4-BE49-F238E27FC236}">
                <a16:creationId xmlns:a16="http://schemas.microsoft.com/office/drawing/2014/main" id="{57745009-2AF4-C961-42A0-40BD09630435}"/>
              </a:ext>
            </a:extLst>
          </p:cNvPr>
          <p:cNvSpPr txBox="1">
            <a:spLocks/>
          </p:cNvSpPr>
          <p:nvPr/>
        </p:nvSpPr>
        <p:spPr>
          <a:xfrm>
            <a:off x="1203958" y="6520974"/>
            <a:ext cx="5484706" cy="69501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s-ES" sz="1050" b="1" dirty="0"/>
              <a:t>Esperamos que esta presentación haya sido de utilidad en su clase. Le agradeceríamos que nos envíe un email con su </a:t>
            </a:r>
            <a:r>
              <a:rPr lang="es-ES" sz="1050" b="1" dirty="0" err="1"/>
              <a:t>feedback</a:t>
            </a:r>
            <a:r>
              <a:rPr lang="es-ES" sz="1050" b="1" dirty="0"/>
              <a:t> y alguna foto de los compromisos de sus alumnos a ESG@sonnedix.com</a:t>
            </a:r>
            <a:endParaRPr lang="en-GB" sz="1050" b="1" dirty="0"/>
          </a:p>
        </p:txBody>
      </p:sp>
      <p:sp>
        <p:nvSpPr>
          <p:cNvPr id="10" name="Text Placeholder 7">
            <a:extLst>
              <a:ext uri="{FF2B5EF4-FFF2-40B4-BE49-F238E27FC236}">
                <a16:creationId xmlns:a16="http://schemas.microsoft.com/office/drawing/2014/main" id="{0E045B66-5239-823C-7F72-D2D4FECAFF69}"/>
              </a:ext>
            </a:extLst>
          </p:cNvPr>
          <p:cNvSpPr txBox="1">
            <a:spLocks/>
          </p:cNvSpPr>
          <p:nvPr/>
        </p:nvSpPr>
        <p:spPr>
          <a:xfrm>
            <a:off x="719667" y="579750"/>
            <a:ext cx="6483773" cy="1693059"/>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nSpc>
                <a:spcPts val="1500"/>
              </a:lnSpc>
            </a:pPr>
            <a:r>
              <a:rPr lang="es-ES" sz="950" dirty="0"/>
              <a:t>Además los árboles también ayudan a luchas contra el cambio climático. Cuando las plantas respiran absorben dióxido de carbono y devuelven oxígeno. ¡Justo al revés que nosotros! Además absorben contaminantes y ayudan a purificar el aire.</a:t>
            </a:r>
          </a:p>
          <a:p>
            <a:pPr marL="180000" indent="-180000">
              <a:lnSpc>
                <a:spcPts val="1500"/>
              </a:lnSpc>
              <a:buFont typeface="+mj-lt"/>
              <a:buAutoNum type="arabicPeriod"/>
            </a:pPr>
            <a:endParaRPr lang="en-US" sz="950" dirty="0"/>
          </a:p>
          <a:p>
            <a:pPr marL="0" indent="-252000">
              <a:lnSpc>
                <a:spcPts val="1140"/>
              </a:lnSpc>
              <a:buFont typeface="Arial" panose="020B0604020202020204" pitchFamily="34" charset="0"/>
              <a:buNone/>
            </a:pPr>
            <a:r>
              <a:rPr lang="en-US" sz="950" b="1" dirty="0" err="1"/>
              <a:t>Diapositiva</a:t>
            </a:r>
            <a:r>
              <a:rPr lang="en-US" sz="950" b="1" dirty="0"/>
              <a:t> 11:</a:t>
            </a:r>
          </a:p>
          <a:p>
            <a:pPr marL="0" indent="-252000">
              <a:lnSpc>
                <a:spcPts val="1140"/>
              </a:lnSpc>
              <a:buFont typeface="Arial" panose="020B0604020202020204" pitchFamily="34" charset="0"/>
              <a:buNone/>
            </a:pPr>
            <a:r>
              <a:rPr lang="es-ES" sz="950" dirty="0"/>
              <a:t>Orientación: Lo más importante que Podemos hacer para proteger el planeta es…¡hablar sobre ello! ¿Sabéis quién esta chica que aparece ahora en pantalla? Su nombre es Greta Thunberg e imparte charlas sobre el cambio climático en todo el mundo para crear conciencia sobre este problema y compartir sus conocimientos sobre el tema. Greta anima a grandes y pequeños a trabajar juntos para impulsar el cambio hacia una sociedad más sostenible.</a:t>
            </a:r>
            <a:endParaRPr lang="en-GB" sz="950" dirty="0"/>
          </a:p>
        </p:txBody>
      </p:sp>
      <p:cxnSp>
        <p:nvCxnSpPr>
          <p:cNvPr id="11" name="Straight Connector 10">
            <a:extLst>
              <a:ext uri="{FF2B5EF4-FFF2-40B4-BE49-F238E27FC236}">
                <a16:creationId xmlns:a16="http://schemas.microsoft.com/office/drawing/2014/main" id="{C8278973-7921-DD38-7CB7-5D6422DBA572}"/>
              </a:ext>
            </a:extLst>
          </p:cNvPr>
          <p:cNvCxnSpPr>
            <a:cxnSpLocks/>
          </p:cNvCxnSpPr>
          <p:nvPr/>
        </p:nvCxnSpPr>
        <p:spPr>
          <a:xfrm>
            <a:off x="719667" y="2334636"/>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0510355"/>
      </p:ext>
    </p:extLst>
  </p:cSld>
  <p:clrMapOvr>
    <a:masterClrMapping/>
  </p:clrMapOvr>
</p:sld>
</file>

<file path=ppt/theme/theme1.xml><?xml version="1.0" encoding="utf-8"?>
<a:theme xmlns:a="http://schemas.openxmlformats.org/drawingml/2006/main" name="Sonnedix Theme">
  <a:themeElements>
    <a:clrScheme name="Sonnedix">
      <a:dk1>
        <a:srgbClr val="000000"/>
      </a:dk1>
      <a:lt1>
        <a:srgbClr val="FFFFFF"/>
      </a:lt1>
      <a:dk2>
        <a:srgbClr val="28303A"/>
      </a:dk2>
      <a:lt2>
        <a:srgbClr val="F2F2F2"/>
      </a:lt2>
      <a:accent1>
        <a:srgbClr val="F89C41"/>
      </a:accent1>
      <a:accent2>
        <a:srgbClr val="C93C36"/>
      </a:accent2>
      <a:accent3>
        <a:srgbClr val="8F9E59"/>
      </a:accent3>
      <a:accent4>
        <a:srgbClr val="6EB3D6"/>
      </a:accent4>
      <a:accent5>
        <a:srgbClr val="6D8E9C"/>
      </a:accent5>
      <a:accent6>
        <a:srgbClr val="F3F3F3"/>
      </a:accent6>
      <a:hlink>
        <a:srgbClr val="6D8E9C"/>
      </a:hlink>
      <a:folHlink>
        <a:srgbClr val="98B3BB"/>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7782</TotalTime>
  <Words>1595</Words>
  <Application>Microsoft Office PowerPoint</Application>
  <PresentationFormat>Custom</PresentationFormat>
  <Paragraphs>78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Arial</vt:lpstr>
      <vt:lpstr>Verdana</vt:lpstr>
      <vt:lpstr>Sonnedix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Anastasia Gkartzopoulou</dc:creator>
  <cp:lastModifiedBy>Giuliano Torrisi</cp:lastModifiedBy>
  <cp:revision>13</cp:revision>
  <dcterms:created xsi:type="dcterms:W3CDTF">2025-02-27T14:09:36Z</dcterms:created>
  <dcterms:modified xsi:type="dcterms:W3CDTF">2025-09-19T17:28:38Z</dcterms:modified>
</cp:coreProperties>
</file>