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Lst>
  <p:notesMasterIdLst>
    <p:notesMasterId r:id="rId5"/>
  </p:notesMasterIdLst>
  <p:sldIdLst>
    <p:sldId id="258" r:id="rId2"/>
    <p:sldId id="259" r:id="rId3"/>
    <p:sldId id="261"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9A15F-1636-874E-A18D-8F287E9FF0BA}" v="58" dt="2025-04-10T12:42:33.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18" autoAdjust="0"/>
    <p:restoredTop sz="94422"/>
  </p:normalViewPr>
  <p:slideViewPr>
    <p:cSldViewPr snapToGrid="0">
      <p:cViewPr varScale="1">
        <p:scale>
          <a:sx n="75" d="100"/>
          <a:sy n="75" d="100"/>
        </p:scale>
        <p:origin x="3240" y="3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0AC406-CD1F-554E-A1F8-9796690C30D5}" type="datetimeFigureOut">
              <a:rPr lang="en-US" smtClean="0"/>
              <a:t>9/19/2025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0E57E7-62E1-2B4F-A3F0-FDEDF8982358}" type="slidenum">
              <a:rPr lang="en-US" smtClean="0"/>
              <a:t>‹#›</a:t>
            </a:fld>
            <a:endParaRPr lang="en-US"/>
          </a:p>
        </p:txBody>
      </p:sp>
    </p:spTree>
    <p:extLst>
      <p:ext uri="{BB962C8B-B14F-4D97-AF65-F5344CB8AC3E}">
        <p14:creationId xmlns:p14="http://schemas.microsoft.com/office/powerpoint/2010/main" val="1908258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1</a:t>
            </a:fld>
            <a:endParaRPr lang="en-US"/>
          </a:p>
        </p:txBody>
      </p:sp>
    </p:spTree>
    <p:extLst>
      <p:ext uri="{BB962C8B-B14F-4D97-AF65-F5344CB8AC3E}">
        <p14:creationId xmlns:p14="http://schemas.microsoft.com/office/powerpoint/2010/main" val="714134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2</a:t>
            </a:fld>
            <a:endParaRPr lang="en-US"/>
          </a:p>
        </p:txBody>
      </p:sp>
    </p:spTree>
    <p:extLst>
      <p:ext uri="{BB962C8B-B14F-4D97-AF65-F5344CB8AC3E}">
        <p14:creationId xmlns:p14="http://schemas.microsoft.com/office/powerpoint/2010/main" val="2675306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3</a:t>
            </a:fld>
            <a:endParaRPr lang="en-US"/>
          </a:p>
        </p:txBody>
      </p:sp>
    </p:spTree>
    <p:extLst>
      <p:ext uri="{BB962C8B-B14F-4D97-AF65-F5344CB8AC3E}">
        <p14:creationId xmlns:p14="http://schemas.microsoft.com/office/powerpoint/2010/main" val="38946021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A8625967-1B13-76EF-44DE-DACC7706405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27092"/>
            <a:ext cx="247650" cy="10745892"/>
          </a:xfrm>
          <a:prstGeom prst="rect">
            <a:avLst/>
          </a:prstGeom>
        </p:spPr>
      </p:pic>
      <p:pic>
        <p:nvPicPr>
          <p:cNvPr id="3" name="Picture 2" descr="A black and white logo&#10;&#10;AI-generated content may be incorrect.">
            <a:extLst>
              <a:ext uri="{FF2B5EF4-FFF2-40B4-BE49-F238E27FC236}">
                <a16:creationId xmlns:a16="http://schemas.microsoft.com/office/drawing/2014/main" id="{C49C738E-1D78-AEC5-7BCB-0764784915C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78880" y="9852025"/>
            <a:ext cx="2154610" cy="676052"/>
          </a:xfrm>
          <a:prstGeom prst="rect">
            <a:avLst/>
          </a:prstGeom>
        </p:spPr>
      </p:pic>
      <p:sp>
        <p:nvSpPr>
          <p:cNvPr id="15" name="Text Placeholder 2">
            <a:extLst>
              <a:ext uri="{FF2B5EF4-FFF2-40B4-BE49-F238E27FC236}">
                <a16:creationId xmlns:a16="http://schemas.microsoft.com/office/drawing/2014/main" id="{68C3B7A6-A8AC-8554-4CD9-EC2098A8386C}"/>
              </a:ext>
            </a:extLst>
          </p:cNvPr>
          <p:cNvSpPr>
            <a:spLocks noGrp="1"/>
          </p:cNvSpPr>
          <p:nvPr>
            <p:ph type="body" sz="quarter" idx="10" hasCustomPrompt="1"/>
          </p:nvPr>
        </p:nvSpPr>
        <p:spPr>
          <a:xfrm>
            <a:off x="750793" y="1099590"/>
            <a:ext cx="4446849" cy="984885"/>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a:t>
            </a:r>
            <a:br>
              <a:rPr lang="en-GB" dirty="0"/>
            </a:br>
            <a:r>
              <a:rPr lang="en-GB" dirty="0"/>
              <a:t>to add title</a:t>
            </a:r>
            <a:endParaRPr lang="en-US" dirty="0"/>
          </a:p>
        </p:txBody>
      </p:sp>
      <p:sp>
        <p:nvSpPr>
          <p:cNvPr id="16" name="Text Placeholder 8">
            <a:extLst>
              <a:ext uri="{FF2B5EF4-FFF2-40B4-BE49-F238E27FC236}">
                <a16:creationId xmlns:a16="http://schemas.microsoft.com/office/drawing/2014/main" id="{E1883477-8518-53E5-8608-5CB5966218C0}"/>
              </a:ext>
            </a:extLst>
          </p:cNvPr>
          <p:cNvSpPr>
            <a:spLocks noGrp="1"/>
          </p:cNvSpPr>
          <p:nvPr>
            <p:ph type="body" sz="quarter" idx="11" hasCustomPrompt="1"/>
          </p:nvPr>
        </p:nvSpPr>
        <p:spPr>
          <a:xfrm>
            <a:off x="722313" y="2235200"/>
            <a:ext cx="4459287" cy="342900"/>
          </a:xfrm>
          <a:prstGeom prst="rect">
            <a:avLst/>
          </a:prstGeom>
        </p:spPr>
        <p:txBody>
          <a:bodyPr lIns="0"/>
          <a:lstStyle>
            <a:lvl1pPr marL="0" indent="0">
              <a:buNone/>
              <a:defRPr sz="1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subtitle</a:t>
            </a:r>
            <a:endParaRPr lang="en-US" dirty="0"/>
          </a:p>
        </p:txBody>
      </p:sp>
      <p:sp>
        <p:nvSpPr>
          <p:cNvPr id="17" name="Text Placeholder 12">
            <a:extLst>
              <a:ext uri="{FF2B5EF4-FFF2-40B4-BE49-F238E27FC236}">
                <a16:creationId xmlns:a16="http://schemas.microsoft.com/office/drawing/2014/main" id="{81C78E8D-902D-456F-336E-C6C36C902D58}"/>
              </a:ext>
            </a:extLst>
          </p:cNvPr>
          <p:cNvSpPr>
            <a:spLocks noGrp="1"/>
          </p:cNvSpPr>
          <p:nvPr>
            <p:ph type="body" sz="quarter" idx="12" hasCustomPrompt="1"/>
          </p:nvPr>
        </p:nvSpPr>
        <p:spPr>
          <a:xfrm>
            <a:off x="722313" y="3079750"/>
            <a:ext cx="4459287" cy="247650"/>
          </a:xfrm>
          <a:prstGeom prst="rect">
            <a:avLst/>
          </a:prstGeom>
        </p:spPr>
        <p:txBody>
          <a:bodyPr lIns="0"/>
          <a:lstStyle>
            <a:lvl1pPr marL="0" indent="0">
              <a:buNone/>
              <a:defRPr sz="1400" b="1"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body text title</a:t>
            </a:r>
            <a:endParaRPr lang="en-US" dirty="0"/>
          </a:p>
        </p:txBody>
      </p:sp>
      <p:sp>
        <p:nvSpPr>
          <p:cNvPr id="18" name="Text Placeholder 7">
            <a:extLst>
              <a:ext uri="{FF2B5EF4-FFF2-40B4-BE49-F238E27FC236}">
                <a16:creationId xmlns:a16="http://schemas.microsoft.com/office/drawing/2014/main" id="{91D2C5EA-BE39-1FA9-59DD-19F356D83A03}"/>
              </a:ext>
            </a:extLst>
          </p:cNvPr>
          <p:cNvSpPr>
            <a:spLocks noGrp="1"/>
          </p:cNvSpPr>
          <p:nvPr>
            <p:ph type="body" sz="quarter" idx="16" hasCustomPrompt="1"/>
          </p:nvPr>
        </p:nvSpPr>
        <p:spPr>
          <a:xfrm>
            <a:off x="719667" y="3420533"/>
            <a:ext cx="4471765" cy="2582061"/>
          </a:xfrm>
          <a:prstGeom prst="rect">
            <a:avLst/>
          </a:prstGeom>
        </p:spPr>
        <p:txBody>
          <a:bodyPr lIns="0" tIns="0" rIns="0" bIns="0"/>
          <a:lstStyle>
            <a:lvl1pPr marL="222250" indent="-222250">
              <a:lnSpc>
                <a:spcPct val="100000"/>
              </a:lnSpc>
              <a:spcBef>
                <a:spcPts val="0"/>
              </a:spcBef>
              <a:buFont typeface="Arial" panose="020B0604020202020204" pitchFamily="34" charset="0"/>
              <a:buChar char="•"/>
              <a:tabLst/>
              <a:defRPr sz="14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buFont typeface="Arial" panose="020B0604020202020204" pitchFamily="34" charset="0"/>
              <a:buChar char="•"/>
              <a:tabLst/>
              <a:defRPr sz="13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buFont typeface="Arial" panose="020B0604020202020204" pitchFamily="34" charset="0"/>
              <a:buChar char="•"/>
              <a:tabLst/>
              <a:defRPr sz="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buFont typeface="Arial" panose="020B0604020202020204" pitchFamily="34" charset="0"/>
              <a:buChar char="•"/>
              <a:tabLst/>
              <a:defRPr sz="11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buFont typeface="Arial" panose="020B0604020202020204" pitchFamily="34" charset="0"/>
              <a:buChar char="•"/>
              <a:tabLst/>
              <a:defRPr sz="10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tabLst/>
              <a:defRPr sz="900">
                <a:latin typeface="Verdana" panose="020B0604030504040204" pitchFamily="34" charset="0"/>
                <a:ea typeface="Verdana" panose="020B0604030504040204" pitchFamily="34" charset="0"/>
                <a:cs typeface="Verdana" panose="020B0604030504040204" pitchFamily="34" charset="0"/>
              </a:defRPr>
            </a:lvl6pPr>
            <a:lvl7pPr>
              <a:defRPr/>
            </a:lvl7pPr>
            <a:lvl8pPr marL="0" indent="0">
              <a:buFont typeface="Arial" panose="020B0604020202020204" pitchFamily="34" charset="0"/>
              <a:buNone/>
              <a:defRPr/>
            </a:lvl8pPr>
          </a:lstStyle>
          <a:p>
            <a:pPr lvl="0"/>
            <a:r>
              <a:rPr lang="en-GB" dirty="0"/>
              <a:t>Click here to add body text</a:t>
            </a:r>
          </a:p>
        </p:txBody>
      </p:sp>
    </p:spTree>
    <p:extLst>
      <p:ext uri="{BB962C8B-B14F-4D97-AF65-F5344CB8AC3E}">
        <p14:creationId xmlns:p14="http://schemas.microsoft.com/office/powerpoint/2010/main" val="24045954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226725"/>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238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2">
            <a:extLst>
              <a:ext uri="{FF2B5EF4-FFF2-40B4-BE49-F238E27FC236}">
                <a16:creationId xmlns:a16="http://schemas.microsoft.com/office/drawing/2014/main" id="{5366AB58-61B6-2ED1-D03F-E000FC5C2A76}"/>
              </a:ext>
            </a:extLst>
          </p:cNvPr>
          <p:cNvSpPr>
            <a:spLocks noGrp="1"/>
          </p:cNvSpPr>
          <p:nvPr>
            <p:ph type="body" sz="quarter" idx="10" hasCustomPrompt="1"/>
          </p:nvPr>
        </p:nvSpPr>
        <p:spPr>
          <a:xfrm>
            <a:off x="719667" y="592661"/>
            <a:ext cx="6522587" cy="430887"/>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sz="2800" b="1" dirty="0">
                <a:solidFill>
                  <a:schemeClr val="accent2"/>
                </a:solidFill>
              </a:rPr>
              <a:t>Climate change presentation</a:t>
            </a:r>
          </a:p>
        </p:txBody>
      </p:sp>
      <p:cxnSp>
        <p:nvCxnSpPr>
          <p:cNvPr id="44" name="Straight Connector 43">
            <a:extLst>
              <a:ext uri="{FF2B5EF4-FFF2-40B4-BE49-F238E27FC236}">
                <a16:creationId xmlns:a16="http://schemas.microsoft.com/office/drawing/2014/main" id="{12A4A550-F09D-4B65-4E33-B770DD34599E}"/>
              </a:ext>
            </a:extLst>
          </p:cNvPr>
          <p:cNvCxnSpPr>
            <a:cxnSpLocks/>
          </p:cNvCxnSpPr>
          <p:nvPr/>
        </p:nvCxnSpPr>
        <p:spPr>
          <a:xfrm>
            <a:off x="719667" y="2290607"/>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5" name="Text Placeholder 7">
            <a:extLst>
              <a:ext uri="{FF2B5EF4-FFF2-40B4-BE49-F238E27FC236}">
                <a16:creationId xmlns:a16="http://schemas.microsoft.com/office/drawing/2014/main" id="{51274A58-FE66-9BA4-299F-374C6974D3EB}"/>
              </a:ext>
            </a:extLst>
          </p:cNvPr>
          <p:cNvSpPr txBox="1">
            <a:spLocks/>
          </p:cNvSpPr>
          <p:nvPr/>
        </p:nvSpPr>
        <p:spPr>
          <a:xfrm>
            <a:off x="719667" y="1742073"/>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TIME: </a:t>
            </a:r>
            <a:r>
              <a:rPr lang="en-US" sz="950" dirty="0"/>
              <a:t>45-60 minutes.</a:t>
            </a:r>
            <a:endParaRPr lang="en-GB" sz="950" dirty="0"/>
          </a:p>
        </p:txBody>
      </p:sp>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2754857"/>
            <a:ext cx="6329340" cy="33919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The aim of this lesson is to understand climate change, its causes, its impact and what actions can be taken to address the problem.</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4" y="2384809"/>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Lesson aim:</a:t>
            </a:r>
            <a:endParaRPr lang="en-US" b="1" dirty="0"/>
          </a:p>
        </p:txBody>
      </p:sp>
      <p:sp>
        <p:nvSpPr>
          <p:cNvPr id="9" name="TextBox 8">
            <a:extLst>
              <a:ext uri="{FF2B5EF4-FFF2-40B4-BE49-F238E27FC236}">
                <a16:creationId xmlns:a16="http://schemas.microsoft.com/office/drawing/2014/main" id="{FD00F917-AD55-237F-BB36-6AA6675278A4}"/>
              </a:ext>
            </a:extLst>
          </p:cNvPr>
          <p:cNvSpPr txBox="1"/>
          <p:nvPr/>
        </p:nvSpPr>
        <p:spPr>
          <a:xfrm>
            <a:off x="643463" y="1085123"/>
            <a:ext cx="3779520" cy="461665"/>
          </a:xfrm>
          <a:prstGeom prst="rect">
            <a:avLst/>
          </a:prstGeom>
          <a:noFill/>
        </p:spPr>
        <p:txBody>
          <a:bodyPr wrap="square">
            <a:spAutoFit/>
          </a:bodyPr>
          <a:lstStyle/>
          <a:p>
            <a:pPr lvl="0"/>
            <a:r>
              <a:rPr lang="en-GB" sz="2400" b="1" dirty="0">
                <a:solidFill>
                  <a:schemeClr val="tx2"/>
                </a:solidFill>
                <a:latin typeface="Verdana" panose="020B0604030504040204" pitchFamily="34" charset="0"/>
                <a:ea typeface="Verdana" panose="020B0604030504040204" pitchFamily="34" charset="0"/>
              </a:rPr>
              <a:t>Guidance notes</a:t>
            </a:r>
            <a:endParaRPr lang="en-US" sz="2400" b="1" dirty="0">
              <a:solidFill>
                <a:schemeClr val="tx2"/>
              </a:solidFill>
              <a:latin typeface="Verdana" panose="020B0604030504040204" pitchFamily="34" charset="0"/>
              <a:ea typeface="Verdana" panose="020B0604030504040204" pitchFamily="34" charset="0"/>
            </a:endParaRPr>
          </a:p>
        </p:txBody>
      </p:sp>
      <p:sp>
        <p:nvSpPr>
          <p:cNvPr id="10" name="Text Placeholder 7">
            <a:extLst>
              <a:ext uri="{FF2B5EF4-FFF2-40B4-BE49-F238E27FC236}">
                <a16:creationId xmlns:a16="http://schemas.microsoft.com/office/drawing/2014/main" id="{F06E1E08-C9CB-F1B8-E05B-D214DED3D341}"/>
              </a:ext>
            </a:extLst>
          </p:cNvPr>
          <p:cNvSpPr txBox="1">
            <a:spLocks/>
          </p:cNvSpPr>
          <p:nvPr/>
        </p:nvSpPr>
        <p:spPr>
          <a:xfrm>
            <a:off x="719667" y="1997783"/>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AGE: 9-13</a:t>
            </a:r>
            <a:r>
              <a:rPr lang="en-US" sz="950" dirty="0"/>
              <a:t> years.</a:t>
            </a:r>
            <a:endParaRPr lang="en-GB" sz="950" dirty="0"/>
          </a:p>
        </p:txBody>
      </p:sp>
      <p:cxnSp>
        <p:nvCxnSpPr>
          <p:cNvPr id="17" name="Straight Connector 16">
            <a:extLst>
              <a:ext uri="{FF2B5EF4-FFF2-40B4-BE49-F238E27FC236}">
                <a16:creationId xmlns:a16="http://schemas.microsoft.com/office/drawing/2014/main" id="{3383AC17-6BD5-260F-0B76-6D36B623D614}"/>
              </a:ext>
            </a:extLst>
          </p:cNvPr>
          <p:cNvCxnSpPr>
            <a:cxnSpLocks/>
          </p:cNvCxnSpPr>
          <p:nvPr/>
        </p:nvCxnSpPr>
        <p:spPr>
          <a:xfrm>
            <a:off x="719667" y="3337090"/>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25" name="Text Placeholder 7">
            <a:extLst>
              <a:ext uri="{FF2B5EF4-FFF2-40B4-BE49-F238E27FC236}">
                <a16:creationId xmlns:a16="http://schemas.microsoft.com/office/drawing/2014/main" id="{C69B62F0-8AC4-C27D-1044-D2C4DA3E55C4}"/>
              </a:ext>
            </a:extLst>
          </p:cNvPr>
          <p:cNvSpPr txBox="1">
            <a:spLocks/>
          </p:cNvSpPr>
          <p:nvPr/>
        </p:nvSpPr>
        <p:spPr>
          <a:xfrm>
            <a:off x="719667" y="3801339"/>
            <a:ext cx="6253480" cy="6733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By the end of this lessons, students will have learnt what climate change is and what is causing it through use of the presentation and associated interactive activities. Also, they will have learnt what everyday actions can be done to help the environment and will make a pledge as part of a class pledge tree.</a:t>
            </a:r>
            <a:endParaRPr lang="en-GB" sz="950" dirty="0"/>
          </a:p>
        </p:txBody>
      </p:sp>
      <p:sp>
        <p:nvSpPr>
          <p:cNvPr id="26" name="Text Placeholder 8">
            <a:extLst>
              <a:ext uri="{FF2B5EF4-FFF2-40B4-BE49-F238E27FC236}">
                <a16:creationId xmlns:a16="http://schemas.microsoft.com/office/drawing/2014/main" id="{33982950-DB92-2E72-3B30-FB5288F71817}"/>
              </a:ext>
            </a:extLst>
          </p:cNvPr>
          <p:cNvSpPr txBox="1">
            <a:spLocks/>
          </p:cNvSpPr>
          <p:nvPr/>
        </p:nvSpPr>
        <p:spPr>
          <a:xfrm>
            <a:off x="722314" y="3431292"/>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Outcome:</a:t>
            </a:r>
            <a:endParaRPr lang="en-US" b="1" dirty="0"/>
          </a:p>
        </p:txBody>
      </p:sp>
      <p:cxnSp>
        <p:nvCxnSpPr>
          <p:cNvPr id="30" name="Straight Connector 29">
            <a:extLst>
              <a:ext uri="{FF2B5EF4-FFF2-40B4-BE49-F238E27FC236}">
                <a16:creationId xmlns:a16="http://schemas.microsoft.com/office/drawing/2014/main" id="{CC440466-3DD3-39F0-787A-FFF43600710F}"/>
              </a:ext>
            </a:extLst>
          </p:cNvPr>
          <p:cNvCxnSpPr>
            <a:cxnSpLocks/>
          </p:cNvCxnSpPr>
          <p:nvPr/>
        </p:nvCxnSpPr>
        <p:spPr>
          <a:xfrm>
            <a:off x="719667" y="4545691"/>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2" name="Text Placeholder 7">
            <a:extLst>
              <a:ext uri="{FF2B5EF4-FFF2-40B4-BE49-F238E27FC236}">
                <a16:creationId xmlns:a16="http://schemas.microsoft.com/office/drawing/2014/main" id="{E0E40768-C67B-27A9-2DCB-968C4ED2E2F8}"/>
              </a:ext>
            </a:extLst>
          </p:cNvPr>
          <p:cNvSpPr txBox="1">
            <a:spLocks/>
          </p:cNvSpPr>
          <p:nvPr/>
        </p:nvSpPr>
        <p:spPr>
          <a:xfrm>
            <a:off x="719667" y="5013328"/>
            <a:ext cx="6329340" cy="32500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This document acts as a guidance document for presentation of the slides on climate change named: Climate Presentation Age 9-13.</a:t>
            </a:r>
            <a:endParaRPr lang="en-GB" sz="950" dirty="0"/>
          </a:p>
        </p:txBody>
      </p:sp>
      <p:sp>
        <p:nvSpPr>
          <p:cNvPr id="33" name="Text Placeholder 8">
            <a:extLst>
              <a:ext uri="{FF2B5EF4-FFF2-40B4-BE49-F238E27FC236}">
                <a16:creationId xmlns:a16="http://schemas.microsoft.com/office/drawing/2014/main" id="{E002F2D5-11D1-7C93-9391-3B2B4A493AF7}"/>
              </a:ext>
            </a:extLst>
          </p:cNvPr>
          <p:cNvSpPr txBox="1">
            <a:spLocks/>
          </p:cNvSpPr>
          <p:nvPr/>
        </p:nvSpPr>
        <p:spPr>
          <a:xfrm>
            <a:off x="722314" y="4643280"/>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Materials:</a:t>
            </a:r>
            <a:endParaRPr lang="en-US" b="1" dirty="0"/>
          </a:p>
        </p:txBody>
      </p:sp>
      <p:cxnSp>
        <p:nvCxnSpPr>
          <p:cNvPr id="34" name="Straight Connector 33">
            <a:extLst>
              <a:ext uri="{FF2B5EF4-FFF2-40B4-BE49-F238E27FC236}">
                <a16:creationId xmlns:a16="http://schemas.microsoft.com/office/drawing/2014/main" id="{08178F23-0448-33AD-D8AE-10E94E593B3D}"/>
              </a:ext>
            </a:extLst>
          </p:cNvPr>
          <p:cNvCxnSpPr>
            <a:cxnSpLocks/>
          </p:cNvCxnSpPr>
          <p:nvPr/>
        </p:nvCxnSpPr>
        <p:spPr>
          <a:xfrm>
            <a:off x="719667" y="5463478"/>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7" y="5961978"/>
            <a:ext cx="6329340" cy="3134609"/>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b="1" dirty="0"/>
              <a:t>Slide 2:</a:t>
            </a:r>
            <a:r>
              <a:rPr lang="en-US" sz="500" b="1" dirty="0"/>
              <a:t> </a:t>
            </a:r>
          </a:p>
          <a:p>
            <a:pPr marL="0" indent="-252000">
              <a:lnSpc>
                <a:spcPts val="1140"/>
              </a:lnSpc>
              <a:buFont typeface="Arial" panose="020B0604020202020204" pitchFamily="34" charset="0"/>
              <a:buNone/>
            </a:pPr>
            <a:r>
              <a:rPr lang="en-US" sz="950" dirty="0"/>
              <a:t>Guidance: Before delving into the core content of the lesson, it’s important to get the students thinking about climate change and what they already know about the topic. Ask them questions such as: Have you heard of climate change? Is anyone brave enough to say what they know about climate change?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3:</a:t>
            </a:r>
          </a:p>
          <a:p>
            <a:pPr marL="0" indent="-252000">
              <a:lnSpc>
                <a:spcPts val="1140"/>
              </a:lnSpc>
              <a:buFont typeface="Arial" panose="020B0604020202020204" pitchFamily="34" charset="0"/>
              <a:buNone/>
            </a:pPr>
            <a:r>
              <a:rPr lang="en-US" sz="950" dirty="0"/>
              <a:t>Guidance: This slide introduces climate change and how we know it is happening. </a:t>
            </a:r>
            <a:br>
              <a:rPr lang="en-US" sz="950" dirty="0"/>
            </a:br>
            <a:r>
              <a:rPr lang="en-US" sz="950" dirty="0"/>
              <a:t>You can talk about it using the topics below.</a:t>
            </a:r>
          </a:p>
          <a:p>
            <a:pPr marL="0" indent="-252000">
              <a:lnSpc>
                <a:spcPts val="1140"/>
              </a:lnSpc>
              <a:buFont typeface="Arial" panose="020B0604020202020204" pitchFamily="34" charset="0"/>
              <a:buNone/>
            </a:pPr>
            <a:endParaRPr lang="en-US" sz="950" dirty="0"/>
          </a:p>
          <a:p>
            <a:pPr marL="180000" indent="-180000">
              <a:lnSpc>
                <a:spcPts val="1400"/>
              </a:lnSpc>
            </a:pPr>
            <a:r>
              <a:rPr lang="en-US" sz="950" dirty="0"/>
              <a:t>Have you noticed summers have been warmer recently? This is because global temperatures are rising, and its seen all across the globe, even in places like the Arctic!</a:t>
            </a:r>
          </a:p>
          <a:p>
            <a:pPr marL="180000" indent="-180000">
              <a:lnSpc>
                <a:spcPts val="1400"/>
              </a:lnSpc>
            </a:pPr>
            <a:r>
              <a:rPr lang="en-US" sz="950" dirty="0"/>
              <a:t>You know that as it’s getting warmer on land, it is also getting warmer in the ocean? As our planet gets warmer, a lot of this extra heat is actually taken in by the oceans!</a:t>
            </a:r>
          </a:p>
          <a:p>
            <a:pPr marL="180000" indent="-180000">
              <a:lnSpc>
                <a:spcPts val="1400"/>
              </a:lnSpc>
            </a:pPr>
            <a:r>
              <a:rPr lang="en-US" sz="950" dirty="0"/>
              <a:t>There are also several cases of flooding! This happens as our sea levels rise, and this is as a result of climate change! What do you think causes our sea levels to rise? Do you have any ideas?</a:t>
            </a:r>
          </a:p>
          <a:p>
            <a:pPr marL="180000" indent="-180000">
              <a:lnSpc>
                <a:spcPts val="1400"/>
              </a:lnSpc>
            </a:pPr>
            <a:r>
              <a:rPr lang="en-US" sz="950" dirty="0"/>
              <a:t>One of the causes of rising sea levels is melting ice caps. This is happening in both the Arctic and Antarctic, and is also threatening the animals living in those areas.</a:t>
            </a:r>
          </a:p>
          <a:p>
            <a:pPr marL="180000" indent="-180000">
              <a:lnSpc>
                <a:spcPts val="1400"/>
              </a:lnSpc>
            </a:pPr>
            <a:r>
              <a:rPr lang="en-US" sz="950" dirty="0"/>
              <a:t>Ocean life is also being harmed! Animals in the sea are suffering due to the changing conditions, like the coral! Its dying because the water temperatures are changing.</a:t>
            </a:r>
            <a:endParaRPr lang="en-GB" sz="950" dirty="0"/>
          </a:p>
        </p:txBody>
      </p:sp>
      <p:sp>
        <p:nvSpPr>
          <p:cNvPr id="36" name="Text Placeholder 8">
            <a:extLst>
              <a:ext uri="{FF2B5EF4-FFF2-40B4-BE49-F238E27FC236}">
                <a16:creationId xmlns:a16="http://schemas.microsoft.com/office/drawing/2014/main" id="{FAE12065-DA1B-A79E-9235-90288C7E5CFF}"/>
              </a:ext>
            </a:extLst>
          </p:cNvPr>
          <p:cNvSpPr txBox="1">
            <a:spLocks/>
          </p:cNvSpPr>
          <p:nvPr/>
        </p:nvSpPr>
        <p:spPr>
          <a:xfrm>
            <a:off x="722314" y="5561067"/>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The procedure:</a:t>
            </a:r>
            <a:endParaRPr lang="en-US" b="1" dirty="0"/>
          </a:p>
        </p:txBody>
      </p:sp>
    </p:spTree>
    <p:extLst>
      <p:ext uri="{BB962C8B-B14F-4D97-AF65-F5344CB8AC3E}">
        <p14:creationId xmlns:p14="http://schemas.microsoft.com/office/powerpoint/2010/main" val="2008783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8" y="532332"/>
            <a:ext cx="6206065" cy="910273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b="1" dirty="0"/>
              <a:t>Slide 4:</a:t>
            </a:r>
          </a:p>
          <a:p>
            <a:pPr marL="0" indent="-252000">
              <a:lnSpc>
                <a:spcPts val="1140"/>
              </a:lnSpc>
              <a:buFont typeface="Arial" panose="020B0604020202020204" pitchFamily="34" charset="0"/>
              <a:buNone/>
            </a:pPr>
            <a:r>
              <a:rPr lang="en-US" sz="950" dirty="0"/>
              <a:t>Guidance: The aim of this slide is to introduce students to where these harmful greenhouse gases come from.</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dirty="0"/>
              <a:t>One of the most obvious and most spoke about sources is the burning of fossil fuels for electricity. Burning coal, oil and natural gas releases energy which is most commonly turned into heat, electricity or power for transportation.</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dirty="0"/>
              <a:t>Have you heard of deforestation? All across the world trees are being chopped down for a number of reasons. Trees actually take in some of these harmful gases and make the air cleaner, so when we cut them down these gases are released back!</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dirty="0"/>
              <a:t>Cows and other grazers host microbes in their stomachs, gut-filling hitchhikers that help them break down and absorb the nutrients from tough grasses. Those microbes produce a gas called methane as their waste, which wafts out of both ends of cows (in their farts!). Since we have increased our demand for beef and dairy, there are more cows to release more methane!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dirty="0"/>
              <a:t>Microbes in landfills and sewage treatment </a:t>
            </a:r>
            <a:r>
              <a:rPr lang="en-US" sz="950" dirty="0" err="1"/>
              <a:t>centres</a:t>
            </a:r>
            <a:r>
              <a:rPr lang="en-US" sz="950" dirty="0"/>
              <a:t> chomp through the waste we leave behind and in the process pump out tons of harmful gases each year. The huge amounts of waste that are buried in landfill sites can mean that methane is produced for years after the site is closed, due to the waste slowly decaying under the ground.</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5:</a:t>
            </a:r>
          </a:p>
          <a:p>
            <a:pPr marL="0" indent="-252000">
              <a:lnSpc>
                <a:spcPts val="1140"/>
              </a:lnSpc>
              <a:buFont typeface="Arial" panose="020B0604020202020204" pitchFamily="34" charset="0"/>
              <a:buNone/>
            </a:pPr>
            <a:r>
              <a:rPr lang="en-US" sz="950" dirty="0"/>
              <a:t>Guidance: This activity allows the students to calculate an approximate carbon footprint by answering some simple questions and obtaining a score. Ready each question and ask the students to award points dependent on their answers.</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i="1" dirty="0"/>
              <a:t>Transportation:</a:t>
            </a:r>
          </a:p>
          <a:p>
            <a:pPr marL="180000" indent="-180000">
              <a:lnSpc>
                <a:spcPts val="1500"/>
              </a:lnSpc>
            </a:pPr>
            <a:r>
              <a:rPr lang="en-US" sz="950" dirty="0"/>
              <a:t>How do you get to school? 2 points if walk or bike, 4 points if bus/train or share car, 6 points if driven on own.</a:t>
            </a:r>
          </a:p>
          <a:p>
            <a:pPr marL="180000" indent="-180000">
              <a:lnSpc>
                <a:spcPts val="1500"/>
              </a:lnSpc>
            </a:pPr>
            <a:r>
              <a:rPr lang="en-US" sz="950" dirty="0"/>
              <a:t>Holidays? 2 points if you have been on a plane in the last year</a:t>
            </a:r>
            <a:br>
              <a:rPr lang="en-US" sz="950" dirty="0"/>
            </a:br>
            <a:endParaRPr lang="en-US" sz="950" dirty="0"/>
          </a:p>
          <a:p>
            <a:pPr marL="0" indent="-252000">
              <a:lnSpc>
                <a:spcPts val="1140"/>
              </a:lnSpc>
              <a:buFont typeface="Arial" panose="020B0604020202020204" pitchFamily="34" charset="0"/>
              <a:buNone/>
            </a:pPr>
            <a:r>
              <a:rPr lang="en-US" sz="950" i="1" dirty="0"/>
              <a:t>Home and electricity:</a:t>
            </a:r>
          </a:p>
          <a:p>
            <a:pPr marL="180000" indent="-180000">
              <a:lnSpc>
                <a:spcPct val="150000"/>
              </a:lnSpc>
            </a:pPr>
            <a:r>
              <a:rPr lang="en-US" sz="950" dirty="0"/>
              <a:t>Do you leave lights on? 2 points if don’t turn lights off when you leave the room</a:t>
            </a:r>
          </a:p>
          <a:p>
            <a:pPr marL="180000" indent="-180000">
              <a:lnSpc>
                <a:spcPct val="150000"/>
              </a:lnSpc>
            </a:pPr>
            <a:r>
              <a:rPr lang="en-US" sz="950" dirty="0"/>
              <a:t>Hot or cold? 2 points if you use heating in winter, 2 points if you use air conditioning in summer</a:t>
            </a:r>
          </a:p>
          <a:p>
            <a:pPr marL="180000" indent="-180000">
              <a:lnSpc>
                <a:spcPct val="150000"/>
              </a:lnSpc>
            </a:pPr>
            <a:r>
              <a:rPr lang="en-US" sz="950" dirty="0"/>
              <a:t>House or apartment? 4 points for apartment, 6 points for house.</a:t>
            </a:r>
            <a:br>
              <a:rPr lang="en-US" sz="950" dirty="0"/>
            </a:br>
            <a:endParaRPr lang="en-US" sz="950" dirty="0"/>
          </a:p>
          <a:p>
            <a:pPr marL="0" indent="-252000">
              <a:lnSpc>
                <a:spcPts val="1140"/>
              </a:lnSpc>
              <a:buFont typeface="Arial" panose="020B0604020202020204" pitchFamily="34" charset="0"/>
              <a:buNone/>
            </a:pPr>
            <a:r>
              <a:rPr lang="en-US" sz="950" i="1" dirty="0"/>
              <a:t>Personal choices:</a:t>
            </a:r>
          </a:p>
          <a:p>
            <a:pPr marL="180000" indent="-180000">
              <a:lnSpc>
                <a:spcPct val="150000"/>
              </a:lnSpc>
            </a:pPr>
            <a:r>
              <a:rPr lang="en-US" sz="950" dirty="0"/>
              <a:t>Food? 4 points if eat meat, 2 points if vegetarian</a:t>
            </a:r>
          </a:p>
          <a:p>
            <a:pPr marL="180000" indent="-180000">
              <a:lnSpc>
                <a:spcPct val="150000"/>
              </a:lnSpc>
            </a:pPr>
            <a:r>
              <a:rPr lang="en-US" sz="950" dirty="0"/>
              <a:t>Waste? 2 points if recycle when you can, 4 points if don’t recycle at all</a:t>
            </a:r>
          </a:p>
          <a:p>
            <a:pPr marL="180000" indent="-180000">
              <a:lnSpc>
                <a:spcPct val="150000"/>
              </a:lnSpc>
            </a:pPr>
            <a:r>
              <a:rPr lang="en-US" sz="950" dirty="0"/>
              <a:t>Running water? 2 points if you leave the tap running when you brush your teeth or washing hands</a:t>
            </a:r>
          </a:p>
          <a:p>
            <a:pPr marL="180000" indent="-180000">
              <a:lnSpc>
                <a:spcPct val="150000"/>
              </a:lnSpc>
            </a:pPr>
            <a:r>
              <a:rPr lang="en-US" sz="950" dirty="0"/>
              <a:t>Paper? 2 points if reuse paper, 4 points if throw away after one use</a:t>
            </a:r>
          </a:p>
          <a:p>
            <a:pPr marL="180000" indent="-180000">
              <a:lnSpc>
                <a:spcPct val="150000"/>
              </a:lnSpc>
            </a:pPr>
            <a:r>
              <a:rPr lang="en-US" sz="950" dirty="0"/>
              <a:t>Charging devices? 2 points if you leave electronics plugged in even if they don’t need to be</a:t>
            </a:r>
          </a:p>
          <a:p>
            <a:pPr marL="180000" indent="-180000">
              <a:lnSpc>
                <a:spcPct val="150000"/>
              </a:lnSpc>
            </a:pPr>
            <a:r>
              <a:rPr lang="en-US" sz="950" dirty="0"/>
              <a:t>Minus one point if you have ever planted a tree!</a:t>
            </a:r>
          </a:p>
          <a:p>
            <a:pPr marL="180000" indent="-180000">
              <a:lnSpc>
                <a:spcPct val="150000"/>
              </a:lnSpc>
            </a:pPr>
            <a:r>
              <a:rPr lang="en-US" sz="950" dirty="0"/>
              <a:t>Ask the students to add up the points, and that is their approximate footprint!</a:t>
            </a:r>
          </a:p>
          <a:p>
            <a:pPr marL="0" indent="0">
              <a:lnSpc>
                <a:spcPts val="1140"/>
              </a:lnSpc>
              <a:buNone/>
            </a:pPr>
            <a:endParaRPr lang="en-US" sz="950" dirty="0"/>
          </a:p>
          <a:p>
            <a:pPr marL="0" indent="-252000">
              <a:lnSpc>
                <a:spcPts val="1140"/>
              </a:lnSpc>
              <a:buFont typeface="Arial" panose="020B0604020202020204" pitchFamily="34" charset="0"/>
              <a:buNone/>
            </a:pPr>
            <a:r>
              <a:rPr lang="en-US" sz="950" b="1" dirty="0"/>
              <a:t>Slide 6:</a:t>
            </a:r>
          </a:p>
          <a:p>
            <a:pPr marL="0" indent="-252000">
              <a:lnSpc>
                <a:spcPts val="1140"/>
              </a:lnSpc>
              <a:buFont typeface="Arial" panose="020B0604020202020204" pitchFamily="34" charset="0"/>
              <a:buNone/>
            </a:pPr>
            <a:r>
              <a:rPr lang="en-US" sz="950" dirty="0"/>
              <a:t>Guidance: Now that the students have thought about the causes of climate change and have approximated their footprint, it’s time to think about potential solutions and ways to reduce our impact on climate change. This begins with looking at how we produce energy.</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dirty="0"/>
              <a:t>Non-renewable energies come from resources that are not replaced or are replaced only very slowly by natural processes, these include fossil fuels such as coal, oil and natural gas.</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dirty="0"/>
              <a:t>On the other hand, renewable energy is energy generated from natural sources that can be replaced over a relatively short time scale. Examples of renewable energies include solar, wind, hydro, geothermal and biomass. Here at </a:t>
            </a:r>
            <a:r>
              <a:rPr lang="en-US" sz="950" dirty="0" err="1"/>
              <a:t>Sonnedix</a:t>
            </a:r>
            <a:r>
              <a:rPr lang="en-US" sz="950" dirty="0"/>
              <a:t>, we produce solar energy!</a:t>
            </a:r>
            <a:endParaRPr lang="en-GB" sz="950" dirty="0"/>
          </a:p>
        </p:txBody>
      </p:sp>
    </p:spTree>
    <p:extLst>
      <p:ext uri="{BB962C8B-B14F-4D97-AF65-F5344CB8AC3E}">
        <p14:creationId xmlns:p14="http://schemas.microsoft.com/office/powerpoint/2010/main" val="1784794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8" y="532332"/>
            <a:ext cx="6206065" cy="5031962"/>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dirty="0"/>
              <a:t>A large majority of ghg emissions come from the burning of fossil fuels (coal, oil and natural gas) for energy use – the non-renewable sources of energy.</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dirty="0"/>
              <a:t>Rapidly shifting the world away from the consumption of fossil fuels causing climate change toward cleaner, renewable forms of energy is key if the world is to reach the agreed-upon climate goals.</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7:</a:t>
            </a:r>
          </a:p>
          <a:p>
            <a:pPr marL="0" indent="-252000">
              <a:lnSpc>
                <a:spcPts val="1140"/>
              </a:lnSpc>
              <a:buFont typeface="Arial" panose="020B0604020202020204" pitchFamily="34" charset="0"/>
              <a:buNone/>
            </a:pPr>
            <a:r>
              <a:rPr lang="en-US" sz="950" dirty="0"/>
              <a:t>Guidance:</a:t>
            </a:r>
          </a:p>
          <a:p>
            <a:pPr marL="0" indent="-252000">
              <a:lnSpc>
                <a:spcPts val="1140"/>
              </a:lnSpc>
              <a:buFont typeface="Arial" panose="020B0604020202020204" pitchFamily="34" charset="0"/>
              <a:buNone/>
            </a:pPr>
            <a:endParaRPr lang="en-US" sz="950" dirty="0"/>
          </a:p>
          <a:p>
            <a:pPr marL="180000" indent="-180000">
              <a:buFont typeface="+mj-lt"/>
              <a:buAutoNum type="arabicPeriod"/>
            </a:pPr>
            <a:r>
              <a:rPr lang="en-US" sz="950" dirty="0"/>
              <a:t>How can you use less electricity? Turn off lights, unplug chargers, turn off the tv, or switch to a renewable source – ask your mum or dad!</a:t>
            </a:r>
            <a:br>
              <a:rPr lang="en-US" sz="950" dirty="0"/>
            </a:br>
            <a:endParaRPr lang="en-US" sz="950" dirty="0"/>
          </a:p>
          <a:p>
            <a:pPr marL="180000" indent="-180000">
              <a:buFont typeface="+mj-lt"/>
              <a:buAutoNum type="arabicPeriod"/>
            </a:pPr>
            <a:r>
              <a:rPr lang="en-US" sz="950" dirty="0"/>
              <a:t>How can you use the car less? Ride a bike and walk</a:t>
            </a:r>
            <a:br>
              <a:rPr lang="en-US" sz="950" dirty="0"/>
            </a:br>
            <a:endParaRPr lang="en-US" sz="950" dirty="0"/>
          </a:p>
          <a:p>
            <a:pPr marL="180000" indent="-180000">
              <a:buFont typeface="+mj-lt"/>
              <a:buAutoNum type="arabicPeriod"/>
            </a:pPr>
            <a:r>
              <a:rPr lang="en-US" sz="950" dirty="0"/>
              <a:t>Who eats meat? Do you eat meet every day? Can you try a meat-free Monday? 75% of our planet’s agricultural land is used for livestock. Livestock production creates more GHG than all of the cars, trains, trucks and planes in the world. 1800 gallons of water are used to make 1 pound of beef. 80% of deforestation can be attributed to agriculture between 2000-2010</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8:</a:t>
            </a:r>
          </a:p>
          <a:p>
            <a:pPr marL="0" indent="-252000">
              <a:lnSpc>
                <a:spcPts val="1140"/>
              </a:lnSpc>
              <a:buFont typeface="Arial" panose="020B0604020202020204" pitchFamily="34" charset="0"/>
              <a:buNone/>
            </a:pPr>
            <a:r>
              <a:rPr lang="en-US" sz="950" dirty="0"/>
              <a:t>Guidance: Tree’s are incredibly important in the fight towards climate change. But not only that, they are important in a number of other ways.</a:t>
            </a:r>
          </a:p>
          <a:p>
            <a:pPr marL="0" indent="-252000">
              <a:lnSpc>
                <a:spcPts val="1140"/>
              </a:lnSpc>
              <a:buFont typeface="Arial" panose="020B0604020202020204" pitchFamily="34" charset="0"/>
              <a:buNone/>
            </a:pPr>
            <a:endParaRPr lang="en-US" sz="950" dirty="0"/>
          </a:p>
          <a:p>
            <a:pPr marL="180000" indent="-180000">
              <a:lnSpc>
                <a:spcPts val="1400"/>
              </a:lnSpc>
            </a:pPr>
            <a:r>
              <a:rPr lang="en-US" sz="950" dirty="0"/>
              <a:t>They house lots of animals</a:t>
            </a:r>
          </a:p>
          <a:p>
            <a:pPr marL="180000" indent="-180000">
              <a:lnSpc>
                <a:spcPts val="1400"/>
              </a:lnSpc>
            </a:pPr>
            <a:r>
              <a:rPr lang="en-US" sz="950" dirty="0"/>
              <a:t>They also provide medicines – forests provide key ingredients in 25% of our medicines. Who has taken medicine before? Can you imagine having none?</a:t>
            </a:r>
          </a:p>
          <a:p>
            <a:pPr marL="180000" indent="-180000">
              <a:lnSpc>
                <a:spcPts val="1400"/>
              </a:lnSpc>
            </a:pPr>
            <a:r>
              <a:rPr lang="en-US" sz="950" dirty="0"/>
              <a:t>They also help the climate – just like we breath in oxygen from the air, trees breath too! Trees produce the clean air that we breath, by sucking up harmful pollutants and releasing oxygen!</a:t>
            </a:r>
          </a:p>
          <a:p>
            <a:pPr marL="0" indent="-252000">
              <a:lnSpc>
                <a:spcPts val="1140"/>
              </a:lnSpc>
              <a:buFontTx/>
              <a:buChar char="-"/>
            </a:pPr>
            <a:endParaRPr lang="en-US" sz="950" dirty="0"/>
          </a:p>
          <a:p>
            <a:pPr marL="0" indent="-252000">
              <a:lnSpc>
                <a:spcPts val="1140"/>
              </a:lnSpc>
              <a:buFont typeface="Arial" panose="020B0604020202020204" pitchFamily="34" charset="0"/>
              <a:buNone/>
            </a:pPr>
            <a:r>
              <a:rPr lang="en-US" sz="950" b="1" dirty="0"/>
              <a:t>Slide 9:</a:t>
            </a:r>
          </a:p>
          <a:p>
            <a:pPr marL="0" indent="-252000">
              <a:lnSpc>
                <a:spcPts val="1140"/>
              </a:lnSpc>
              <a:buFont typeface="Arial" panose="020B0604020202020204" pitchFamily="34" charset="0"/>
              <a:buNone/>
            </a:pPr>
            <a:r>
              <a:rPr lang="en-US" sz="950" dirty="0"/>
              <a:t>Guidance: Ask the students if they </a:t>
            </a:r>
            <a:r>
              <a:rPr lang="en-US" sz="950" dirty="0" err="1"/>
              <a:t>recognise</a:t>
            </a:r>
            <a:r>
              <a:rPr lang="en-US" sz="950" dirty="0"/>
              <a:t> the girl on the screen? It’s Greta Thunberg. She is a student from Sweden who spoke up about climate change. She promotes share ideas and working together to make a difference. Slide 13 shows a video from one of Greta’s speeches, share this with the students.</a:t>
            </a:r>
          </a:p>
        </p:txBody>
      </p:sp>
      <p:sp>
        <p:nvSpPr>
          <p:cNvPr id="4" name="Text Placeholder 7">
            <a:extLst>
              <a:ext uri="{FF2B5EF4-FFF2-40B4-BE49-F238E27FC236}">
                <a16:creationId xmlns:a16="http://schemas.microsoft.com/office/drawing/2014/main" id="{C6B8D211-C527-B7BF-A432-A08F81CEBED6}"/>
              </a:ext>
            </a:extLst>
          </p:cNvPr>
          <p:cNvSpPr txBox="1">
            <a:spLocks/>
          </p:cNvSpPr>
          <p:nvPr/>
        </p:nvSpPr>
        <p:spPr>
          <a:xfrm>
            <a:off x="719667" y="6155073"/>
            <a:ext cx="6329340" cy="48064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Make a pledge! A</a:t>
            </a:r>
            <a:r>
              <a:rPr lang="en-US" sz="950" dirty="0"/>
              <a:t>sk the children to right down something they are going to do to protect the planet. It can be as big or as small as they would like. Ask them to share this with the class, and collect all pledges in to make a pledge tree for the children to look at in their classroom.</a:t>
            </a:r>
            <a:endParaRPr lang="en-GB" sz="950" dirty="0"/>
          </a:p>
        </p:txBody>
      </p:sp>
      <p:sp>
        <p:nvSpPr>
          <p:cNvPr id="5" name="Text Placeholder 8">
            <a:extLst>
              <a:ext uri="{FF2B5EF4-FFF2-40B4-BE49-F238E27FC236}">
                <a16:creationId xmlns:a16="http://schemas.microsoft.com/office/drawing/2014/main" id="{FFB6804C-A868-4D25-41B9-B82BBFCAE3CF}"/>
              </a:ext>
            </a:extLst>
          </p:cNvPr>
          <p:cNvSpPr txBox="1">
            <a:spLocks/>
          </p:cNvSpPr>
          <p:nvPr/>
        </p:nvSpPr>
        <p:spPr>
          <a:xfrm>
            <a:off x="722314" y="5785025"/>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Closing Activity:</a:t>
            </a:r>
            <a:endParaRPr lang="en-US" b="1" dirty="0"/>
          </a:p>
        </p:txBody>
      </p:sp>
      <p:cxnSp>
        <p:nvCxnSpPr>
          <p:cNvPr id="6" name="Straight Connector 5">
            <a:extLst>
              <a:ext uri="{FF2B5EF4-FFF2-40B4-BE49-F238E27FC236}">
                <a16:creationId xmlns:a16="http://schemas.microsoft.com/office/drawing/2014/main" id="{265654A7-A627-9718-A6EC-3E4E491AD619}"/>
              </a:ext>
            </a:extLst>
          </p:cNvPr>
          <p:cNvCxnSpPr>
            <a:cxnSpLocks/>
          </p:cNvCxnSpPr>
          <p:nvPr/>
        </p:nvCxnSpPr>
        <p:spPr>
          <a:xfrm>
            <a:off x="719667" y="5682831"/>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grpSp>
        <p:nvGrpSpPr>
          <p:cNvPr id="9" name="Group 8">
            <a:extLst>
              <a:ext uri="{FF2B5EF4-FFF2-40B4-BE49-F238E27FC236}">
                <a16:creationId xmlns:a16="http://schemas.microsoft.com/office/drawing/2014/main" id="{50E63672-572B-3800-255D-0B4E60523465}"/>
              </a:ext>
            </a:extLst>
          </p:cNvPr>
          <p:cNvGrpSpPr/>
          <p:nvPr/>
        </p:nvGrpSpPr>
        <p:grpSpPr>
          <a:xfrm>
            <a:off x="719667" y="7078411"/>
            <a:ext cx="6329340" cy="1693059"/>
            <a:chOff x="719667" y="3732381"/>
            <a:chExt cx="6329340" cy="1693059"/>
          </a:xfrm>
        </p:grpSpPr>
        <p:sp>
          <p:nvSpPr>
            <p:cNvPr id="10" name="Rectangle 9">
              <a:extLst>
                <a:ext uri="{FF2B5EF4-FFF2-40B4-BE49-F238E27FC236}">
                  <a16:creationId xmlns:a16="http://schemas.microsoft.com/office/drawing/2014/main" id="{00842363-E881-FD3E-A461-E1F8CF61B415}"/>
                </a:ext>
              </a:extLst>
            </p:cNvPr>
            <p:cNvSpPr/>
            <p:nvPr/>
          </p:nvSpPr>
          <p:spPr>
            <a:xfrm>
              <a:off x="719667" y="3732381"/>
              <a:ext cx="6329340" cy="169305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Text Placeholder 7">
              <a:extLst>
                <a:ext uri="{FF2B5EF4-FFF2-40B4-BE49-F238E27FC236}">
                  <a16:creationId xmlns:a16="http://schemas.microsoft.com/office/drawing/2014/main" id="{8D1A96D7-7BF5-B77A-7AC8-6EFF17211596}"/>
                </a:ext>
              </a:extLst>
            </p:cNvPr>
            <p:cNvSpPr txBox="1">
              <a:spLocks/>
            </p:cNvSpPr>
            <p:nvPr/>
          </p:nvSpPr>
          <p:spPr>
            <a:xfrm>
              <a:off x="1203958" y="4082429"/>
              <a:ext cx="5484706" cy="1048371"/>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US" sz="1050" b="1" dirty="0"/>
                <a:t>We hope you found this presentation useful and your class enjoyed it. We would love to hear from you and would greatly appreciate it if you could email us at </a:t>
              </a:r>
              <a:r>
                <a:rPr lang="en-US" sz="1050" b="1" dirty="0" err="1"/>
                <a:t>ESG@sonnedix</a:t>
              </a:r>
              <a:r>
                <a:rPr lang="en-US" sz="1050" b="1" dirty="0"/>
                <a:t> with your feedback and some pictures of the pledges and pledge tree!</a:t>
              </a:r>
              <a:endParaRPr lang="en-GB" sz="1050" b="1" dirty="0"/>
            </a:p>
          </p:txBody>
        </p:sp>
      </p:grpSp>
    </p:spTree>
    <p:extLst>
      <p:ext uri="{BB962C8B-B14F-4D97-AF65-F5344CB8AC3E}">
        <p14:creationId xmlns:p14="http://schemas.microsoft.com/office/powerpoint/2010/main" val="854396469"/>
      </p:ext>
    </p:extLst>
  </p:cSld>
  <p:clrMapOvr>
    <a:masterClrMapping/>
  </p:clrMapOvr>
</p:sld>
</file>

<file path=ppt/theme/theme1.xml><?xml version="1.0" encoding="utf-8"?>
<a:theme xmlns:a="http://schemas.openxmlformats.org/drawingml/2006/main" name="Sonnedix Theme">
  <a:themeElements>
    <a:clrScheme name="Sonnedix">
      <a:dk1>
        <a:srgbClr val="000000"/>
      </a:dk1>
      <a:lt1>
        <a:srgbClr val="FFFFFF"/>
      </a:lt1>
      <a:dk2>
        <a:srgbClr val="28303A"/>
      </a:dk2>
      <a:lt2>
        <a:srgbClr val="F2F2F2"/>
      </a:lt2>
      <a:accent1>
        <a:srgbClr val="F89C41"/>
      </a:accent1>
      <a:accent2>
        <a:srgbClr val="C93C36"/>
      </a:accent2>
      <a:accent3>
        <a:srgbClr val="8F9E59"/>
      </a:accent3>
      <a:accent4>
        <a:srgbClr val="6EB3D6"/>
      </a:accent4>
      <a:accent5>
        <a:srgbClr val="6D8E9C"/>
      </a:accent5>
      <a:accent6>
        <a:srgbClr val="F3F3F3"/>
      </a:accent6>
      <a:hlink>
        <a:srgbClr val="6D8E9C"/>
      </a:hlink>
      <a:folHlink>
        <a:srgbClr val="98B3BB"/>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7856</TotalTime>
  <Words>1509</Words>
  <Application>Microsoft Office PowerPoint</Application>
  <PresentationFormat>Custom</PresentationFormat>
  <Paragraphs>84</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Arial</vt:lpstr>
      <vt:lpstr>Verdana</vt:lpstr>
      <vt:lpstr>Sonnedix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Anastasia Gkartzopoulou</dc:creator>
  <cp:lastModifiedBy>Giuliano Torrisi</cp:lastModifiedBy>
  <cp:revision>14</cp:revision>
  <dcterms:created xsi:type="dcterms:W3CDTF">2025-02-27T14:09:36Z</dcterms:created>
  <dcterms:modified xsi:type="dcterms:W3CDTF">2025-09-19T17:11:27Z</dcterms:modified>
</cp:coreProperties>
</file>