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0" r:id="rId1"/>
  </p:sldMasterIdLst>
  <p:notesMasterIdLst>
    <p:notesMasterId r:id="rId3"/>
  </p:notesMasterIdLst>
  <p:sldIdLst>
    <p:sldId id="258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A9A15F-1636-874E-A18D-8F287E9FF0BA}" v="58" dt="2025-04-10T12:42:33.9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18" autoAdjust="0"/>
    <p:restoredTop sz="94422"/>
  </p:normalViewPr>
  <p:slideViewPr>
    <p:cSldViewPr snapToGrid="0">
      <p:cViewPr>
        <p:scale>
          <a:sx n="66" d="100"/>
          <a:sy n="66" d="100"/>
        </p:scale>
        <p:origin x="912" y="3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0AC406-CD1F-554E-A1F8-9796690C30D5}" type="datetimeFigureOut">
              <a:rPr lang="en-US" smtClean="0"/>
              <a:t>9/15/2025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E57E7-62E1-2B4F-A3F0-FDEDF89823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58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0E57E7-62E1-2B4F-A3F0-FDEDF898235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134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A8625967-1B13-76EF-44DE-DACC77064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27092"/>
            <a:ext cx="247650" cy="10745892"/>
          </a:xfrm>
          <a:prstGeom prst="rect">
            <a:avLst/>
          </a:prstGeom>
        </p:spPr>
      </p:pic>
      <p:pic>
        <p:nvPicPr>
          <p:cNvPr id="3" name="Picture 2" descr="A black and white logo&#10;&#10;AI-generated content may be incorrect.">
            <a:extLst>
              <a:ext uri="{FF2B5EF4-FFF2-40B4-BE49-F238E27FC236}">
                <a16:creationId xmlns:a16="http://schemas.microsoft.com/office/drawing/2014/main" id="{C49C738E-1D78-AEC5-7BCB-0764784915C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8880" y="9852025"/>
            <a:ext cx="2154610" cy="676052"/>
          </a:xfrm>
          <a:prstGeom prst="rect">
            <a:avLst/>
          </a:prstGeom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68C3B7A6-A8AC-8554-4CD9-EC2098A838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0793" y="1099590"/>
            <a:ext cx="4446849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</a:t>
            </a:r>
            <a:br>
              <a:rPr lang="en-GB" dirty="0"/>
            </a:br>
            <a:r>
              <a:rPr lang="en-GB" dirty="0"/>
              <a:t>to add title</a:t>
            </a:r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E1883477-8518-53E5-8608-5CB5966218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2235200"/>
            <a:ext cx="4459287" cy="34290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subtitle</a:t>
            </a:r>
            <a:endParaRPr lang="en-US" dirty="0"/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81C78E8D-902D-456F-336E-C6C36C902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22313" y="3079750"/>
            <a:ext cx="4459287" cy="247650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400" b="1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dirty="0"/>
              <a:t>Click here to add body text title</a:t>
            </a:r>
            <a:endParaRPr lang="en-US" dirty="0"/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D2C5EA-BE39-1FA9-59DD-19F356D83A0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667" y="3420533"/>
            <a:ext cx="4471765" cy="2582061"/>
          </a:xfrm>
          <a:prstGeom prst="rect">
            <a:avLst/>
          </a:prstGeom>
        </p:spPr>
        <p:txBody>
          <a:bodyPr lIns="0" tIns="0" rIns="0" bIns="0"/>
          <a:lstStyle>
            <a:lvl1pPr marL="222250" indent="-222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6888" indent="-220663">
              <a:buFont typeface="Arial" panose="020B0604020202020204" pitchFamily="34" charset="0"/>
              <a:buChar char="•"/>
              <a:tabLst/>
              <a:defRPr sz="13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08025" indent="-171450">
              <a:buFont typeface="Arial" panose="020B0604020202020204" pitchFamily="34" charset="0"/>
              <a:buChar char="•"/>
              <a:tabLst/>
              <a:defRPr sz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984250" indent="-171450">
              <a:buFont typeface="Arial" panose="020B0604020202020204" pitchFamily="34" charset="0"/>
              <a:buChar char="•"/>
              <a:tabLst/>
              <a:defRPr sz="11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196975" indent="-171450">
              <a:buFont typeface="Arial" panose="020B0604020202020204" pitchFamily="34" charset="0"/>
              <a:buChar char="•"/>
              <a:tabLst/>
              <a:defRPr sz="10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431925" indent="-142875">
              <a:tabLst/>
              <a:defRPr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>
              <a:defRPr/>
            </a:lvl7pPr>
            <a:lvl8pPr marL="0" indent="0">
              <a:buFont typeface="Arial" panose="020B0604020202020204" pitchFamily="34" charset="0"/>
              <a:buNone/>
              <a:defRPr/>
            </a:lvl8pPr>
          </a:lstStyle>
          <a:p>
            <a:pPr lvl="0"/>
            <a:r>
              <a:rPr lang="en-GB" dirty="0"/>
              <a:t>Click here to add body text</a:t>
            </a:r>
          </a:p>
        </p:txBody>
      </p:sp>
    </p:spTree>
    <p:extLst>
      <p:ext uri="{BB962C8B-B14F-4D97-AF65-F5344CB8AC3E}">
        <p14:creationId xmlns:p14="http://schemas.microsoft.com/office/powerpoint/2010/main" val="2404595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722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phic 12">
            <a:extLst>
              <a:ext uri="{FF2B5EF4-FFF2-40B4-BE49-F238E27FC236}">
                <a16:creationId xmlns:a16="http://schemas.microsoft.com/office/drawing/2014/main" id="{41C6BE12-7C74-D902-D310-2CEE073BF2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81501" y="660572"/>
            <a:ext cx="1478174" cy="2426133"/>
          </a:xfrm>
          <a:prstGeom prst="rect">
            <a:avLst/>
          </a:prstGeom>
        </p:spPr>
      </p:pic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66AB58-61B6-2ED1-D03F-E000FC5C2A7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667" y="870369"/>
            <a:ext cx="4446849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2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sz="4800" b="1" dirty="0">
                <a:solidFill>
                  <a:schemeClr val="accent2"/>
                </a:solidFill>
              </a:rPr>
              <a:t>WORKSHEET</a:t>
            </a:r>
            <a:endParaRPr lang="en-US" sz="4800" b="1" dirty="0">
              <a:solidFill>
                <a:schemeClr val="accent2"/>
              </a:solidFill>
            </a:endParaRP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23DAA7FA-ADA1-938D-F75C-3967D6F81FF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2313" y="501222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GB" b="1" dirty="0"/>
              <a:t>Sonnedix educational site visit:</a:t>
            </a:r>
            <a:endParaRPr lang="en-US" b="1" dirty="0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C6166B1-8581-41F0-9792-AC6425D7996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9667" y="2124486"/>
            <a:ext cx="5298440" cy="430107"/>
          </a:xfrm>
          <a:prstGeom prst="rect">
            <a:avLst/>
          </a:prstGeom>
        </p:spPr>
        <p:txBody>
          <a:bodyPr lIns="0" tIns="0" rIns="0" bIns="0"/>
          <a:lstStyle>
            <a:lvl1pPr marL="222250" indent="-2222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tabLst/>
              <a:defRPr sz="14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96888" indent="-220663">
              <a:buFont typeface="Arial" panose="020B0604020202020204" pitchFamily="34" charset="0"/>
              <a:buChar char="•"/>
              <a:tabLst/>
              <a:defRPr sz="13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708025" indent="-171450">
              <a:buFont typeface="Arial" panose="020B0604020202020204" pitchFamily="34" charset="0"/>
              <a:buChar char="•"/>
              <a:tabLst/>
              <a:defRPr sz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984250" indent="-171450">
              <a:buFont typeface="Arial" panose="020B0604020202020204" pitchFamily="34" charset="0"/>
              <a:buChar char="•"/>
              <a:tabLst/>
              <a:defRPr sz="11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196975" indent="-171450">
              <a:buFont typeface="Arial" panose="020B0604020202020204" pitchFamily="34" charset="0"/>
              <a:buChar char="•"/>
              <a:tabLst/>
              <a:defRPr sz="10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1431925" indent="-142875">
              <a:tabLst/>
              <a:defRPr sz="9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>
              <a:defRPr/>
            </a:lvl7pPr>
            <a:lvl8pPr marL="0" indent="0">
              <a:buFont typeface="Arial" panose="020B0604020202020204" pitchFamily="34" charset="0"/>
              <a:buNone/>
              <a:defRPr/>
            </a:lvl8pPr>
          </a:lstStyle>
          <a:p>
            <a:pPr marL="0" lvl="0" indent="0">
              <a:buNone/>
            </a:pPr>
            <a:r>
              <a:rPr lang="en-US" sz="950" dirty="0"/>
              <a:t>Take a look at the solar plant, draw what you see. Can you label the different parts? The expert on-site will be able to answer your questions.</a:t>
            </a:r>
            <a:endParaRPr lang="en-GB" sz="950" dirty="0"/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97CA67DC-E681-B8F4-A4EF-ADC390C16342}"/>
              </a:ext>
            </a:extLst>
          </p:cNvPr>
          <p:cNvSpPr txBox="1">
            <a:spLocks/>
          </p:cNvSpPr>
          <p:nvPr/>
        </p:nvSpPr>
        <p:spPr>
          <a:xfrm>
            <a:off x="722313" y="1739730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/>
              <a:t>Look around you</a:t>
            </a:r>
            <a:endParaRPr lang="en-US" sz="2000" b="1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BA6501F-649D-A132-551B-D4479E8C6C55}"/>
              </a:ext>
            </a:extLst>
          </p:cNvPr>
          <p:cNvSpPr/>
          <p:nvPr/>
        </p:nvSpPr>
        <p:spPr>
          <a:xfrm>
            <a:off x="719668" y="2591331"/>
            <a:ext cx="5893336" cy="2239475"/>
          </a:xfrm>
          <a:prstGeom prst="roundRect">
            <a:avLst>
              <a:gd name="adj" fmla="val 8568"/>
            </a:avLst>
          </a:prstGeom>
          <a:solidFill>
            <a:schemeClr val="bg1"/>
          </a:solidFill>
          <a:ln>
            <a:solidFill>
              <a:schemeClr val="accent2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A10B0C29-BC93-3992-0EEA-943AED6BA350}"/>
              </a:ext>
            </a:extLst>
          </p:cNvPr>
          <p:cNvSpPr txBox="1">
            <a:spLocks/>
          </p:cNvSpPr>
          <p:nvPr/>
        </p:nvSpPr>
        <p:spPr>
          <a:xfrm>
            <a:off x="722313" y="4976545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/>
              <a:t>True or False</a:t>
            </a:r>
            <a:endParaRPr lang="en-US" sz="2000" b="1" dirty="0"/>
          </a:p>
        </p:txBody>
      </p:sp>
      <p:pic>
        <p:nvPicPr>
          <p:cNvPr id="32" name="Graphic 31">
            <a:extLst>
              <a:ext uri="{FF2B5EF4-FFF2-40B4-BE49-F238E27FC236}">
                <a16:creationId xmlns:a16="http://schemas.microsoft.com/office/drawing/2014/main" id="{93533A72-D4EF-7792-AD57-366C385479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03486" y="5041901"/>
            <a:ext cx="291979" cy="238893"/>
          </a:xfrm>
          <a:prstGeom prst="rect">
            <a:avLst/>
          </a:prstGeom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FD1CD8AB-8C64-D5EC-E329-BC2DF7AF1D2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109924" y="5052728"/>
            <a:ext cx="229095" cy="229095"/>
          </a:xfrm>
          <a:prstGeom prst="rect">
            <a:avLst/>
          </a:prstGeom>
        </p:spPr>
      </p:pic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78533A68-DD30-593D-29BC-6493E9177A9E}"/>
              </a:ext>
            </a:extLst>
          </p:cNvPr>
          <p:cNvSpPr txBox="1">
            <a:spLocks/>
          </p:cNvSpPr>
          <p:nvPr/>
        </p:nvSpPr>
        <p:spPr>
          <a:xfrm>
            <a:off x="722312" y="5399468"/>
            <a:ext cx="6396117" cy="18125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b="1" dirty="0"/>
              <a:t>Are these facts true or false? Use the factsheet and the site expert to help you to decide!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5A95C97D-9DF2-C4BE-6F29-5CEAD10A86C6}"/>
              </a:ext>
            </a:extLst>
          </p:cNvPr>
          <p:cNvSpPr txBox="1">
            <a:spLocks/>
          </p:cNvSpPr>
          <p:nvPr/>
        </p:nvSpPr>
        <p:spPr>
          <a:xfrm>
            <a:off x="722313" y="5732757"/>
            <a:ext cx="3682048" cy="21399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Solar panels are made from a collection of solar cells</a:t>
            </a: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2A4A550-F09D-4B65-4E33-B770DD34599E}"/>
              </a:ext>
            </a:extLst>
          </p:cNvPr>
          <p:cNvCxnSpPr>
            <a:cxnSpLocks/>
          </p:cNvCxnSpPr>
          <p:nvPr/>
        </p:nvCxnSpPr>
        <p:spPr>
          <a:xfrm>
            <a:off x="719667" y="6045479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391F95D-7F70-E685-6BBE-810F07BF9194}"/>
              </a:ext>
            </a:extLst>
          </p:cNvPr>
          <p:cNvGrpSpPr/>
          <p:nvPr/>
        </p:nvGrpSpPr>
        <p:grpSpPr>
          <a:xfrm>
            <a:off x="5544449" y="5732758"/>
            <a:ext cx="622872" cy="221098"/>
            <a:chOff x="4839145" y="6456379"/>
            <a:chExt cx="622872" cy="221098"/>
          </a:xfrm>
        </p:grpSpPr>
        <p:sp>
          <p:nvSpPr>
            <p:cNvPr id="45" name="Text Placeholder 8">
              <a:extLst>
                <a:ext uri="{FF2B5EF4-FFF2-40B4-BE49-F238E27FC236}">
                  <a16:creationId xmlns:a16="http://schemas.microsoft.com/office/drawing/2014/main" id="{35277FAA-A168-660E-61C0-C6AF65E04A39}"/>
                </a:ext>
              </a:extLst>
            </p:cNvPr>
            <p:cNvSpPr txBox="1">
              <a:spLocks/>
            </p:cNvSpPr>
            <p:nvPr/>
          </p:nvSpPr>
          <p:spPr>
            <a:xfrm>
              <a:off x="4839145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True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C492A1F7-A94F-C97F-F697-75A5AE7EAC1A}"/>
                </a:ext>
              </a:extLst>
            </p:cNvPr>
            <p:cNvSpPr/>
            <p:nvPr/>
          </p:nvSpPr>
          <p:spPr>
            <a:xfrm>
              <a:off x="5241883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2C6F3F1-7D3C-8E7B-1398-2F57F0CBC5DF}"/>
              </a:ext>
            </a:extLst>
          </p:cNvPr>
          <p:cNvGrpSpPr/>
          <p:nvPr/>
        </p:nvGrpSpPr>
        <p:grpSpPr>
          <a:xfrm>
            <a:off x="6376818" y="5732758"/>
            <a:ext cx="639128" cy="221098"/>
            <a:chOff x="5781442" y="6456379"/>
            <a:chExt cx="639128" cy="221098"/>
          </a:xfrm>
        </p:grpSpPr>
        <p:sp>
          <p:nvSpPr>
            <p:cNvPr id="47" name="Text Placeholder 8">
              <a:extLst>
                <a:ext uri="{FF2B5EF4-FFF2-40B4-BE49-F238E27FC236}">
                  <a16:creationId xmlns:a16="http://schemas.microsoft.com/office/drawing/2014/main" id="{0A9F5160-6BA7-EF6B-B93C-F964F16293CF}"/>
                </a:ext>
              </a:extLst>
            </p:cNvPr>
            <p:cNvSpPr txBox="1">
              <a:spLocks/>
            </p:cNvSpPr>
            <p:nvPr/>
          </p:nvSpPr>
          <p:spPr>
            <a:xfrm>
              <a:off x="5781442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False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1F1D568-C2A9-58ED-2ABF-928BDF3246F7}"/>
                </a:ext>
              </a:extLst>
            </p:cNvPr>
            <p:cNvSpPr/>
            <p:nvPr/>
          </p:nvSpPr>
          <p:spPr>
            <a:xfrm>
              <a:off x="6200436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6" name="Text Placeholder 8">
            <a:extLst>
              <a:ext uri="{FF2B5EF4-FFF2-40B4-BE49-F238E27FC236}">
                <a16:creationId xmlns:a16="http://schemas.microsoft.com/office/drawing/2014/main" id="{F250C10C-5ADF-E2E7-A5A5-CA3F889540A1}"/>
              </a:ext>
            </a:extLst>
          </p:cNvPr>
          <p:cNvSpPr txBox="1">
            <a:spLocks/>
          </p:cNvSpPr>
          <p:nvPr/>
        </p:nvSpPr>
        <p:spPr>
          <a:xfrm>
            <a:off x="722313" y="6144209"/>
            <a:ext cx="3682048" cy="21399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Solar cells use wind energy to produce electricity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2A466DD-A98E-5BCF-B335-F2A54D0497B3}"/>
              </a:ext>
            </a:extLst>
          </p:cNvPr>
          <p:cNvCxnSpPr>
            <a:cxnSpLocks/>
          </p:cNvCxnSpPr>
          <p:nvPr/>
        </p:nvCxnSpPr>
        <p:spPr>
          <a:xfrm>
            <a:off x="719667" y="6456931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>
            <a:extLst>
              <a:ext uri="{FF2B5EF4-FFF2-40B4-BE49-F238E27FC236}">
                <a16:creationId xmlns:a16="http://schemas.microsoft.com/office/drawing/2014/main" id="{66B94871-AD45-118C-72FC-8D42C803FBF8}"/>
              </a:ext>
            </a:extLst>
          </p:cNvPr>
          <p:cNvGrpSpPr/>
          <p:nvPr/>
        </p:nvGrpSpPr>
        <p:grpSpPr>
          <a:xfrm>
            <a:off x="5544449" y="6144210"/>
            <a:ext cx="622872" cy="221098"/>
            <a:chOff x="4839145" y="6456379"/>
            <a:chExt cx="622872" cy="221098"/>
          </a:xfrm>
        </p:grpSpPr>
        <p:sp>
          <p:nvSpPr>
            <p:cNvPr id="59" name="Text Placeholder 8">
              <a:extLst>
                <a:ext uri="{FF2B5EF4-FFF2-40B4-BE49-F238E27FC236}">
                  <a16:creationId xmlns:a16="http://schemas.microsoft.com/office/drawing/2014/main" id="{CB3EB3A6-271D-81A3-FD77-DEB9C765168A}"/>
                </a:ext>
              </a:extLst>
            </p:cNvPr>
            <p:cNvSpPr txBox="1">
              <a:spLocks/>
            </p:cNvSpPr>
            <p:nvPr/>
          </p:nvSpPr>
          <p:spPr>
            <a:xfrm>
              <a:off x="4839145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True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D80720E-6A66-87A6-5E6B-F862D6612ADA}"/>
                </a:ext>
              </a:extLst>
            </p:cNvPr>
            <p:cNvSpPr/>
            <p:nvPr/>
          </p:nvSpPr>
          <p:spPr>
            <a:xfrm>
              <a:off x="5241883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23F2F338-A6AE-DE2D-B101-CAC33CA6CDA7}"/>
              </a:ext>
            </a:extLst>
          </p:cNvPr>
          <p:cNvGrpSpPr/>
          <p:nvPr/>
        </p:nvGrpSpPr>
        <p:grpSpPr>
          <a:xfrm>
            <a:off x="6376818" y="6144210"/>
            <a:ext cx="639128" cy="221098"/>
            <a:chOff x="5781442" y="6456379"/>
            <a:chExt cx="639128" cy="221098"/>
          </a:xfrm>
        </p:grpSpPr>
        <p:sp>
          <p:nvSpPr>
            <p:cNvPr id="62" name="Text Placeholder 8">
              <a:extLst>
                <a:ext uri="{FF2B5EF4-FFF2-40B4-BE49-F238E27FC236}">
                  <a16:creationId xmlns:a16="http://schemas.microsoft.com/office/drawing/2014/main" id="{022B340B-9A4A-6ED2-1975-2391362DC4CA}"/>
                </a:ext>
              </a:extLst>
            </p:cNvPr>
            <p:cNvSpPr txBox="1">
              <a:spLocks/>
            </p:cNvSpPr>
            <p:nvPr/>
          </p:nvSpPr>
          <p:spPr>
            <a:xfrm>
              <a:off x="5781442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False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B98978F1-1E12-89F7-F0A6-AC339CC91F27}"/>
                </a:ext>
              </a:extLst>
            </p:cNvPr>
            <p:cNvSpPr/>
            <p:nvPr/>
          </p:nvSpPr>
          <p:spPr>
            <a:xfrm>
              <a:off x="6200436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E820C209-B93A-3A72-6B77-D281CA52C0A4}"/>
              </a:ext>
            </a:extLst>
          </p:cNvPr>
          <p:cNvSpPr txBox="1">
            <a:spLocks/>
          </p:cNvSpPr>
          <p:nvPr/>
        </p:nvSpPr>
        <p:spPr>
          <a:xfrm>
            <a:off x="722313" y="6554142"/>
            <a:ext cx="3682048" cy="21399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Solar panels can be used to produce electricity for homes</a:t>
            </a: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95235A39-02FF-C3A8-C795-DF16388DED51}"/>
              </a:ext>
            </a:extLst>
          </p:cNvPr>
          <p:cNvCxnSpPr>
            <a:cxnSpLocks/>
          </p:cNvCxnSpPr>
          <p:nvPr/>
        </p:nvCxnSpPr>
        <p:spPr>
          <a:xfrm>
            <a:off x="719667" y="6866864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6" name="Group 65">
            <a:extLst>
              <a:ext uri="{FF2B5EF4-FFF2-40B4-BE49-F238E27FC236}">
                <a16:creationId xmlns:a16="http://schemas.microsoft.com/office/drawing/2014/main" id="{9A4E2112-5B59-F39D-4452-57F299D238CF}"/>
              </a:ext>
            </a:extLst>
          </p:cNvPr>
          <p:cNvGrpSpPr/>
          <p:nvPr/>
        </p:nvGrpSpPr>
        <p:grpSpPr>
          <a:xfrm>
            <a:off x="5544449" y="6554143"/>
            <a:ext cx="622872" cy="221098"/>
            <a:chOff x="4839145" y="6456379"/>
            <a:chExt cx="622872" cy="221098"/>
          </a:xfrm>
        </p:grpSpPr>
        <p:sp>
          <p:nvSpPr>
            <p:cNvPr id="67" name="Text Placeholder 8">
              <a:extLst>
                <a:ext uri="{FF2B5EF4-FFF2-40B4-BE49-F238E27FC236}">
                  <a16:creationId xmlns:a16="http://schemas.microsoft.com/office/drawing/2014/main" id="{DF39D6C3-C586-0D6C-D7D1-3D4E6AD15B2E}"/>
                </a:ext>
              </a:extLst>
            </p:cNvPr>
            <p:cNvSpPr txBox="1">
              <a:spLocks/>
            </p:cNvSpPr>
            <p:nvPr/>
          </p:nvSpPr>
          <p:spPr>
            <a:xfrm>
              <a:off x="4839145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True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D857FA57-49CB-171B-40C7-09957FD0C140}"/>
                </a:ext>
              </a:extLst>
            </p:cNvPr>
            <p:cNvSpPr/>
            <p:nvPr/>
          </p:nvSpPr>
          <p:spPr>
            <a:xfrm>
              <a:off x="5241883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60DD4908-6DAD-DA22-45CF-B272045E12B6}"/>
              </a:ext>
            </a:extLst>
          </p:cNvPr>
          <p:cNvGrpSpPr/>
          <p:nvPr/>
        </p:nvGrpSpPr>
        <p:grpSpPr>
          <a:xfrm>
            <a:off x="6376818" y="6554143"/>
            <a:ext cx="639128" cy="221098"/>
            <a:chOff x="5781442" y="6456379"/>
            <a:chExt cx="639128" cy="221098"/>
          </a:xfrm>
        </p:grpSpPr>
        <p:sp>
          <p:nvSpPr>
            <p:cNvPr id="70" name="Text Placeholder 8">
              <a:extLst>
                <a:ext uri="{FF2B5EF4-FFF2-40B4-BE49-F238E27FC236}">
                  <a16:creationId xmlns:a16="http://schemas.microsoft.com/office/drawing/2014/main" id="{623085F4-3869-7259-86DC-AF2C2403C386}"/>
                </a:ext>
              </a:extLst>
            </p:cNvPr>
            <p:cNvSpPr txBox="1">
              <a:spLocks/>
            </p:cNvSpPr>
            <p:nvPr/>
          </p:nvSpPr>
          <p:spPr>
            <a:xfrm>
              <a:off x="5781442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False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7413A390-F1B1-A2F5-7481-E2C084BA451F}"/>
                </a:ext>
              </a:extLst>
            </p:cNvPr>
            <p:cNvSpPr/>
            <p:nvPr/>
          </p:nvSpPr>
          <p:spPr>
            <a:xfrm>
              <a:off x="6200436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11D09557-8587-D86A-0921-C0AD19639EAE}"/>
              </a:ext>
            </a:extLst>
          </p:cNvPr>
          <p:cNvSpPr txBox="1">
            <a:spLocks/>
          </p:cNvSpPr>
          <p:nvPr/>
        </p:nvSpPr>
        <p:spPr>
          <a:xfrm>
            <a:off x="722313" y="6965594"/>
            <a:ext cx="3682048" cy="21399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dirty="0"/>
              <a:t>Solar energy produces lots of polluting emissions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97317D4-DA40-0603-154A-E55EB1FBBEC4}"/>
              </a:ext>
            </a:extLst>
          </p:cNvPr>
          <p:cNvGrpSpPr/>
          <p:nvPr/>
        </p:nvGrpSpPr>
        <p:grpSpPr>
          <a:xfrm>
            <a:off x="5544449" y="6965595"/>
            <a:ext cx="622872" cy="221098"/>
            <a:chOff x="4839145" y="6456379"/>
            <a:chExt cx="622872" cy="221098"/>
          </a:xfrm>
        </p:grpSpPr>
        <p:sp>
          <p:nvSpPr>
            <p:cNvPr id="75" name="Text Placeholder 8">
              <a:extLst>
                <a:ext uri="{FF2B5EF4-FFF2-40B4-BE49-F238E27FC236}">
                  <a16:creationId xmlns:a16="http://schemas.microsoft.com/office/drawing/2014/main" id="{AC782CA8-A789-01CD-11FE-76DFD414724B}"/>
                </a:ext>
              </a:extLst>
            </p:cNvPr>
            <p:cNvSpPr txBox="1">
              <a:spLocks/>
            </p:cNvSpPr>
            <p:nvPr/>
          </p:nvSpPr>
          <p:spPr>
            <a:xfrm>
              <a:off x="4839145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True</a:t>
              </a: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CC04C51F-B5FE-407C-CD14-415351C57686}"/>
                </a:ext>
              </a:extLst>
            </p:cNvPr>
            <p:cNvSpPr/>
            <p:nvPr/>
          </p:nvSpPr>
          <p:spPr>
            <a:xfrm>
              <a:off x="5241883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3DD37F72-02B5-D06C-E713-3BA0DE3C51D3}"/>
              </a:ext>
            </a:extLst>
          </p:cNvPr>
          <p:cNvGrpSpPr/>
          <p:nvPr/>
        </p:nvGrpSpPr>
        <p:grpSpPr>
          <a:xfrm>
            <a:off x="6376818" y="6965595"/>
            <a:ext cx="639128" cy="221098"/>
            <a:chOff x="5781442" y="6456379"/>
            <a:chExt cx="639128" cy="221098"/>
          </a:xfrm>
        </p:grpSpPr>
        <p:sp>
          <p:nvSpPr>
            <p:cNvPr id="78" name="Text Placeholder 8">
              <a:extLst>
                <a:ext uri="{FF2B5EF4-FFF2-40B4-BE49-F238E27FC236}">
                  <a16:creationId xmlns:a16="http://schemas.microsoft.com/office/drawing/2014/main" id="{0BC3469B-BE6F-25A4-EFCD-9A14CE025EEA}"/>
                </a:ext>
              </a:extLst>
            </p:cNvPr>
            <p:cNvSpPr txBox="1">
              <a:spLocks/>
            </p:cNvSpPr>
            <p:nvPr/>
          </p:nvSpPr>
          <p:spPr>
            <a:xfrm>
              <a:off x="5781442" y="6456379"/>
              <a:ext cx="527367" cy="213992"/>
            </a:xfrm>
            <a:prstGeom prst="rect">
              <a:avLst/>
            </a:prstGeom>
          </p:spPr>
          <p:txBody>
            <a:bodyPr lIns="0"/>
            <a:lstStyle>
              <a:lvl1pPr marL="0" indent="0" algn="l" defTabSz="755934" rtl="0" eaLnBrk="1" latinLnBrk="0" hangingPunct="1">
                <a:lnSpc>
                  <a:spcPct val="90000"/>
                </a:lnSpc>
                <a:spcBef>
                  <a:spcPts val="827"/>
                </a:spcBef>
                <a:buFont typeface="Arial" panose="020B0604020202020204" pitchFamily="34" charset="0"/>
                <a:buNone/>
                <a:defRPr sz="1600" b="0" i="0" kern="1200">
                  <a:solidFill>
                    <a:schemeClr val="tx2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defRPr>
              </a:lvl1pPr>
              <a:lvl2pPr marL="566951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984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44918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22885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700853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78820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456787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834754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212722" indent="-188984" algn="l" defTabSz="755934" rtl="0" eaLnBrk="1" latinLnBrk="0" hangingPunct="1">
                <a:lnSpc>
                  <a:spcPct val="90000"/>
                </a:lnSpc>
                <a:spcBef>
                  <a:spcPts val="413"/>
                </a:spcBef>
                <a:buFont typeface="Arial" panose="020B0604020202020204" pitchFamily="34" charset="0"/>
                <a:buChar char="•"/>
                <a:defRPr sz="148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950" b="1" dirty="0"/>
                <a:t>False</a:t>
              </a: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54648188-05E9-31BD-563C-8B7B55C77A4B}"/>
                </a:ext>
              </a:extLst>
            </p:cNvPr>
            <p:cNvSpPr/>
            <p:nvPr/>
          </p:nvSpPr>
          <p:spPr>
            <a:xfrm>
              <a:off x="6200436" y="6457343"/>
              <a:ext cx="220134" cy="22013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7E759DB8-E951-4D18-6CE9-34533EB3CBD5}"/>
              </a:ext>
            </a:extLst>
          </p:cNvPr>
          <p:cNvSpPr txBox="1">
            <a:spLocks/>
          </p:cNvSpPr>
          <p:nvPr/>
        </p:nvSpPr>
        <p:spPr>
          <a:xfrm>
            <a:off x="722313" y="7397760"/>
            <a:ext cx="4797954" cy="369147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/>
              <a:t>What have you learned?</a:t>
            </a:r>
            <a:endParaRPr lang="en-US" sz="2000" b="1" dirty="0"/>
          </a:p>
        </p:txBody>
      </p:sp>
      <p:sp>
        <p:nvSpPr>
          <p:cNvPr id="81" name="Text Placeholder 8">
            <a:extLst>
              <a:ext uri="{FF2B5EF4-FFF2-40B4-BE49-F238E27FC236}">
                <a16:creationId xmlns:a16="http://schemas.microsoft.com/office/drawing/2014/main" id="{64E93A52-66DB-CC02-D997-B5EC8800BCC4}"/>
              </a:ext>
            </a:extLst>
          </p:cNvPr>
          <p:cNvSpPr txBox="1">
            <a:spLocks/>
          </p:cNvSpPr>
          <p:nvPr/>
        </p:nvSpPr>
        <p:spPr>
          <a:xfrm>
            <a:off x="722312" y="7807372"/>
            <a:ext cx="6396117" cy="181253"/>
          </a:xfrm>
          <a:prstGeom prst="rect">
            <a:avLst/>
          </a:prstGeom>
        </p:spPr>
        <p:txBody>
          <a:bodyPr lIns="0"/>
          <a:lstStyle>
            <a:lvl1pPr marL="0" indent="0" algn="l" defTabSz="755934" rtl="0" eaLnBrk="1" latinLnBrk="0" hangingPunct="1">
              <a:lnSpc>
                <a:spcPct val="90000"/>
              </a:lnSpc>
              <a:spcBef>
                <a:spcPts val="827"/>
              </a:spcBef>
              <a:buFont typeface="Arial" panose="020B0604020202020204" pitchFamily="34" charset="0"/>
              <a:buNone/>
              <a:defRPr sz="1600" b="0" i="0" kern="120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566951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4918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22885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700853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78820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56787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34754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12722" indent="-188984" algn="l" defTabSz="755934" rtl="0" eaLnBrk="1" latinLnBrk="0" hangingPunct="1">
              <a:lnSpc>
                <a:spcPct val="90000"/>
              </a:lnSpc>
              <a:spcBef>
                <a:spcPts val="413"/>
              </a:spcBef>
              <a:buFont typeface="Arial" panose="020B0604020202020204" pitchFamily="34" charset="0"/>
              <a:buChar char="•"/>
              <a:defRPr sz="14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50" b="1" dirty="0"/>
              <a:t>Can you write down three things you have learnt today?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907FE003-5678-9EE4-3F5C-499A900E6456}"/>
              </a:ext>
            </a:extLst>
          </p:cNvPr>
          <p:cNvCxnSpPr>
            <a:cxnSpLocks/>
          </p:cNvCxnSpPr>
          <p:nvPr/>
        </p:nvCxnSpPr>
        <p:spPr>
          <a:xfrm flipV="1">
            <a:off x="1062567" y="8231577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>
            <a:extLst>
              <a:ext uri="{FF2B5EF4-FFF2-40B4-BE49-F238E27FC236}">
                <a16:creationId xmlns:a16="http://schemas.microsoft.com/office/drawing/2014/main" id="{45F8D491-D970-169E-C562-E441F69F7FFF}"/>
              </a:ext>
            </a:extLst>
          </p:cNvPr>
          <p:cNvSpPr/>
          <p:nvPr/>
        </p:nvSpPr>
        <p:spPr>
          <a:xfrm>
            <a:off x="736799" y="8125338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1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641D224-15CE-6C86-B37A-E7076B269B63}"/>
              </a:ext>
            </a:extLst>
          </p:cNvPr>
          <p:cNvCxnSpPr>
            <a:cxnSpLocks/>
          </p:cNvCxnSpPr>
          <p:nvPr/>
        </p:nvCxnSpPr>
        <p:spPr>
          <a:xfrm>
            <a:off x="719667" y="8540118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F8838EE3-5476-D4C2-08DF-0A42538A8E33}"/>
              </a:ext>
            </a:extLst>
          </p:cNvPr>
          <p:cNvCxnSpPr>
            <a:cxnSpLocks/>
          </p:cNvCxnSpPr>
          <p:nvPr/>
        </p:nvCxnSpPr>
        <p:spPr>
          <a:xfrm flipV="1">
            <a:off x="1062567" y="8829245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Oval 98">
            <a:extLst>
              <a:ext uri="{FF2B5EF4-FFF2-40B4-BE49-F238E27FC236}">
                <a16:creationId xmlns:a16="http://schemas.microsoft.com/office/drawing/2014/main" id="{307E048B-00C0-BC96-80EF-C0B2BFC55E07}"/>
              </a:ext>
            </a:extLst>
          </p:cNvPr>
          <p:cNvSpPr/>
          <p:nvPr/>
        </p:nvSpPr>
        <p:spPr>
          <a:xfrm>
            <a:off x="736799" y="8728231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2</a:t>
            </a:r>
          </a:p>
        </p:txBody>
      </p: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F4CEE3B1-6841-E7BC-455C-B8C65DFB797F}"/>
              </a:ext>
            </a:extLst>
          </p:cNvPr>
          <p:cNvCxnSpPr>
            <a:cxnSpLocks/>
          </p:cNvCxnSpPr>
          <p:nvPr/>
        </p:nvCxnSpPr>
        <p:spPr>
          <a:xfrm>
            <a:off x="719667" y="9137786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57FCB5D-518E-B4EC-357B-37303685D1E9}"/>
              </a:ext>
            </a:extLst>
          </p:cNvPr>
          <p:cNvCxnSpPr>
            <a:cxnSpLocks/>
          </p:cNvCxnSpPr>
          <p:nvPr/>
        </p:nvCxnSpPr>
        <p:spPr>
          <a:xfrm flipV="1">
            <a:off x="1062567" y="9426913"/>
            <a:ext cx="5986441" cy="19414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Oval 101">
            <a:extLst>
              <a:ext uri="{FF2B5EF4-FFF2-40B4-BE49-F238E27FC236}">
                <a16:creationId xmlns:a16="http://schemas.microsoft.com/office/drawing/2014/main" id="{37792E52-C288-F0DD-2DF6-EB9B044778C8}"/>
              </a:ext>
            </a:extLst>
          </p:cNvPr>
          <p:cNvSpPr/>
          <p:nvPr/>
        </p:nvSpPr>
        <p:spPr>
          <a:xfrm>
            <a:off x="736799" y="9310020"/>
            <a:ext cx="269041" cy="2690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200" b="1" dirty="0">
                <a:latin typeface="Verdana" panose="020B0604030504040204" pitchFamily="34" charset="0"/>
                <a:ea typeface="Verdana" panose="020B0604030504040204" pitchFamily="34" charset="0"/>
              </a:rPr>
              <a:t>3</a:t>
            </a:r>
          </a:p>
        </p:txBody>
      </p: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9130ECF2-56CA-99EC-A02A-9311AABE5ADB}"/>
              </a:ext>
            </a:extLst>
          </p:cNvPr>
          <p:cNvCxnSpPr>
            <a:cxnSpLocks/>
          </p:cNvCxnSpPr>
          <p:nvPr/>
        </p:nvCxnSpPr>
        <p:spPr>
          <a:xfrm>
            <a:off x="719667" y="9735452"/>
            <a:ext cx="6329341" cy="0"/>
          </a:xfrm>
          <a:prstGeom prst="line">
            <a:avLst/>
          </a:prstGeom>
          <a:ln>
            <a:solidFill>
              <a:schemeClr val="accent6">
                <a:lumMod val="90000"/>
              </a:schemeClr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7" name="Graphic 106">
            <a:extLst>
              <a:ext uri="{FF2B5EF4-FFF2-40B4-BE49-F238E27FC236}">
                <a16:creationId xmlns:a16="http://schemas.microsoft.com/office/drawing/2014/main" id="{8797189E-F5D2-1F38-0F0F-CEA67B4B93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170882" y="1778791"/>
            <a:ext cx="247650" cy="247650"/>
          </a:xfrm>
          <a:prstGeom prst="rect">
            <a:avLst/>
          </a:prstGeom>
        </p:spPr>
      </p:pic>
      <p:pic>
        <p:nvPicPr>
          <p:cNvPr id="111" name="Graphic 110">
            <a:extLst>
              <a:ext uri="{FF2B5EF4-FFF2-40B4-BE49-F238E27FC236}">
                <a16:creationId xmlns:a16="http://schemas.microsoft.com/office/drawing/2014/main" id="{946B77F9-551B-D94B-DE57-C97935ADFC4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257573" y="7433732"/>
            <a:ext cx="180975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783514"/>
      </p:ext>
    </p:extLst>
  </p:cSld>
  <p:clrMapOvr>
    <a:masterClrMapping/>
  </p:clrMapOvr>
</p:sld>
</file>

<file path=ppt/theme/theme1.xml><?xml version="1.0" encoding="utf-8"?>
<a:theme xmlns:a="http://schemas.openxmlformats.org/drawingml/2006/main" name="Sonnedix Theme">
  <a:themeElements>
    <a:clrScheme name="Sonnedix">
      <a:dk1>
        <a:srgbClr val="000000"/>
      </a:dk1>
      <a:lt1>
        <a:srgbClr val="FFFFFF"/>
      </a:lt1>
      <a:dk2>
        <a:srgbClr val="28303A"/>
      </a:dk2>
      <a:lt2>
        <a:srgbClr val="F2F2F2"/>
      </a:lt2>
      <a:accent1>
        <a:srgbClr val="F89C41"/>
      </a:accent1>
      <a:accent2>
        <a:srgbClr val="C93C36"/>
      </a:accent2>
      <a:accent3>
        <a:srgbClr val="8F9E59"/>
      </a:accent3>
      <a:accent4>
        <a:srgbClr val="6EB3D6"/>
      </a:accent4>
      <a:accent5>
        <a:srgbClr val="6D8E9C"/>
      </a:accent5>
      <a:accent6>
        <a:srgbClr val="F3F3F3"/>
      </a:accent6>
      <a:hlink>
        <a:srgbClr val="6D8E9C"/>
      </a:hlink>
      <a:folHlink>
        <a:srgbClr val="98B3BB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7697</TotalTime>
  <Words>126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Sonnedix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Anastasia Gkartzopoulou</dc:creator>
  <cp:lastModifiedBy>Giuliano Torrisi</cp:lastModifiedBy>
  <cp:revision>6</cp:revision>
  <dcterms:created xsi:type="dcterms:W3CDTF">2025-02-27T14:09:36Z</dcterms:created>
  <dcterms:modified xsi:type="dcterms:W3CDTF">2025-09-15T15:48:32Z</dcterms:modified>
</cp:coreProperties>
</file>